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14" r:id="rId1"/>
    <p:sldMasterId id="2147483726" r:id="rId2"/>
  </p:sldMasterIdLst>
  <p:notesMasterIdLst>
    <p:notesMasterId r:id="rId10"/>
  </p:notesMasterIdLst>
  <p:handoutMasterIdLst>
    <p:handoutMasterId r:id="rId11"/>
  </p:handoutMasterIdLst>
  <p:sldIdLst>
    <p:sldId id="420" r:id="rId3"/>
    <p:sldId id="422" r:id="rId4"/>
    <p:sldId id="412" r:id="rId5"/>
    <p:sldId id="413" r:id="rId6"/>
    <p:sldId id="421" r:id="rId7"/>
    <p:sldId id="411" r:id="rId8"/>
    <p:sldId id="423" r:id="rId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BD7FF"/>
    <a:srgbClr val="00B9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6392" autoAdjust="0"/>
    <p:restoredTop sz="95680" autoAdjust="0"/>
  </p:normalViewPr>
  <p:slideViewPr>
    <p:cSldViewPr snapToGrid="0" snapToObjects="1">
      <p:cViewPr varScale="1">
        <p:scale>
          <a:sx n="80" d="100"/>
          <a:sy n="80" d="100"/>
        </p:scale>
        <p:origin x="1027" y="67"/>
      </p:cViewPr>
      <p:guideLst>
        <p:guide orient="horz" pos="2160"/>
        <p:guide pos="2880"/>
      </p:guideLst>
    </p:cSldViewPr>
  </p:slideViewPr>
  <p:outlineViewPr>
    <p:cViewPr>
      <p:scale>
        <a:sx n="33" d="100"/>
        <a:sy n="33" d="100"/>
      </p:scale>
      <p:origin x="0" y="-144"/>
    </p:cViewPr>
  </p:outlineViewPr>
  <p:notesTextViewPr>
    <p:cViewPr>
      <p:scale>
        <a:sx n="100" d="100"/>
        <a:sy n="100" d="100"/>
      </p:scale>
      <p:origin x="0" y="0"/>
    </p:cViewPr>
  </p:notesTextViewPr>
  <p:sorterViewPr>
    <p:cViewPr>
      <p:scale>
        <a:sx n="158" d="100"/>
        <a:sy n="158" d="100"/>
      </p:scale>
      <p:origin x="0" y="-1992"/>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viewProps" Target="viewProp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presProps" Target="presProps.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handoutMaster" Target="handoutMasters/handoutMaster1.xml"/><Relationship Id="rId5" Type="http://schemas.openxmlformats.org/officeDocument/2006/relationships/slide" Target="slides/slide3.xml"/><Relationship Id="rId15" Type="http://schemas.openxmlformats.org/officeDocument/2006/relationships/tableStyles" Target="tableStyles.xml"/><Relationship Id="rId10"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8D9B3D7-15CB-9343-AA49-EFB5A8F33F18}" type="datetimeFigureOut">
              <a:rPr lang="en-US" smtClean="0"/>
              <a:t>8/30/2023</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6ED9BD6B-3536-BC44-B54A-7079C6CEB9D9}" type="slidenum">
              <a:rPr lang="en-US" smtClean="0"/>
              <a:t>‹#›</a:t>
            </a:fld>
            <a:endParaRPr lang="en-US"/>
          </a:p>
        </p:txBody>
      </p:sp>
    </p:spTree>
    <p:extLst>
      <p:ext uri="{BB962C8B-B14F-4D97-AF65-F5344CB8AC3E}">
        <p14:creationId xmlns:p14="http://schemas.microsoft.com/office/powerpoint/2010/main" val="330030327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D3EFF1E-85A1-6640-AFB9-C38833E80A84}" type="datetimeFigureOut">
              <a:rPr lang="en-US" smtClean="0"/>
              <a:t>8/30/2023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3967457-1E83-1040-AFF7-8D09C473DBD5}" type="slidenum">
              <a:rPr lang="en-US" smtClean="0"/>
              <a:t>‹#›</a:t>
            </a:fld>
            <a:endParaRPr lang="en-US"/>
          </a:p>
        </p:txBody>
      </p:sp>
    </p:spTree>
    <p:extLst>
      <p:ext uri="{BB962C8B-B14F-4D97-AF65-F5344CB8AC3E}">
        <p14:creationId xmlns:p14="http://schemas.microsoft.com/office/powerpoint/2010/main" val="2489184269"/>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3967457-1E83-1040-AFF7-8D09C473DBD5}" type="slidenum">
              <a:rPr lang="en-US" smtClean="0"/>
              <a:t>3</a:t>
            </a:fld>
            <a:endParaRPr lang="en-US"/>
          </a:p>
        </p:txBody>
      </p:sp>
    </p:spTree>
    <p:extLst>
      <p:ext uri="{BB962C8B-B14F-4D97-AF65-F5344CB8AC3E}">
        <p14:creationId xmlns:p14="http://schemas.microsoft.com/office/powerpoint/2010/main" val="20649953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3967457-1E83-1040-AFF7-8D09C473DBD5}" type="slidenum">
              <a:rPr lang="en-US" smtClean="0"/>
              <a:t>4</a:t>
            </a:fld>
            <a:endParaRPr lang="en-US"/>
          </a:p>
        </p:txBody>
      </p:sp>
    </p:spTree>
    <p:extLst>
      <p:ext uri="{BB962C8B-B14F-4D97-AF65-F5344CB8AC3E}">
        <p14:creationId xmlns:p14="http://schemas.microsoft.com/office/powerpoint/2010/main" val="15321457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3967457-1E83-1040-AFF7-8D09C473DBD5}" type="slidenum">
              <a:rPr lang="en-US" smtClean="0"/>
              <a:t>5</a:t>
            </a:fld>
            <a:endParaRPr lang="en-US"/>
          </a:p>
        </p:txBody>
      </p:sp>
    </p:spTree>
    <p:extLst>
      <p:ext uri="{BB962C8B-B14F-4D97-AF65-F5344CB8AC3E}">
        <p14:creationId xmlns:p14="http://schemas.microsoft.com/office/powerpoint/2010/main" val="206112234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132517" y="3427224"/>
            <a:ext cx="6858000" cy="914400"/>
          </a:xfrm>
        </p:spPr>
        <p:txBody>
          <a:bodyPr/>
          <a:lstStyle>
            <a:lvl1pPr marL="0" indent="0" algn="ctr">
              <a:buNone/>
              <a:defRPr b="0" cap="none" spc="120" baseline="0">
                <a:solidFill>
                  <a:schemeClr val="tx2"/>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2AAE6372-842D-E548-98D4-1D49EB9AF3B5}" type="datetime1">
              <a:rPr lang="en-US" smtClean="0"/>
              <a:t>8/30/2023</a:t>
            </a:fld>
            <a:endParaRPr lang="en-US"/>
          </a:p>
        </p:txBody>
      </p:sp>
      <p:sp>
        <p:nvSpPr>
          <p:cNvPr id="5" name="Footer Placeholder 4"/>
          <p:cNvSpPr>
            <a:spLocks noGrp="1"/>
          </p:cNvSpPr>
          <p:nvPr>
            <p:ph type="ftr" sz="quarter" idx="11"/>
          </p:nvPr>
        </p:nvSpPr>
        <p:spPr>
          <a:xfrm>
            <a:off x="457200" y="6492875"/>
            <a:ext cx="3945988" cy="282095"/>
          </a:xfrm>
        </p:spPr>
        <p:txBody>
          <a:bodyPr/>
          <a:lstStyle/>
          <a:p>
            <a:r>
              <a:rPr lang="en-US"/>
              <a:t>Copyright © EV3Lessons.com 2016 (Last edit: 02/10/2017)</a:t>
            </a:r>
          </a:p>
        </p:txBody>
      </p:sp>
      <p:sp>
        <p:nvSpPr>
          <p:cNvPr id="6" name="Slide Number Placeholder 5"/>
          <p:cNvSpPr>
            <a:spLocks noGrp="1"/>
          </p:cNvSpPr>
          <p:nvPr>
            <p:ph type="sldNum" sz="quarter" idx="12"/>
          </p:nvPr>
        </p:nvSpPr>
        <p:spPr>
          <a:xfrm>
            <a:off x="8484242" y="6341733"/>
            <a:ext cx="588319" cy="365125"/>
          </a:xfrm>
          <a:prstGeom prst="rect">
            <a:avLst/>
          </a:prstGeom>
        </p:spPr>
        <p:txBody>
          <a:bodyPr/>
          <a:lstStyle>
            <a:lvl1pPr>
              <a:defRPr>
                <a:solidFill>
                  <a:schemeClr val="tx1"/>
                </a:solidFill>
              </a:defRPr>
            </a:lvl1pPr>
          </a:lstStyle>
          <a:p>
            <a:fld id="{4DBC7FC8-25FB-FC45-8177-2B991DA6778C}" type="slidenum">
              <a:rPr lang="en-US" smtClean="0"/>
              <a:t>‹#›</a:t>
            </a:fld>
            <a:endParaRPr lang="en-US" dirty="0"/>
          </a:p>
        </p:txBody>
      </p:sp>
      <p:sp>
        <p:nvSpPr>
          <p:cNvPr id="11" name="Rectangle 10"/>
          <p:cNvSpPr/>
          <p:nvPr userDrawn="1"/>
        </p:nvSpPr>
        <p:spPr>
          <a:xfrm>
            <a:off x="8996106" y="2895600"/>
            <a:ext cx="147895" cy="39624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userDrawn="1"/>
        </p:nvSpPr>
        <p:spPr>
          <a:xfrm>
            <a:off x="8959042" y="0"/>
            <a:ext cx="184958" cy="28956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userDrawn="1"/>
        </p:nvSpPr>
        <p:spPr>
          <a:xfrm>
            <a:off x="8904666" y="0"/>
            <a:ext cx="91440"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0" name="Picture 2" descr="EV3Lessons.com"/>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90896" y="400415"/>
            <a:ext cx="7741243" cy="2875320"/>
          </a:xfrm>
          <a:prstGeom prst="rect">
            <a:avLst/>
          </a:prstGeom>
          <a:noFill/>
          <a:extLst>
            <a:ext uri="{909E8E84-426E-40dd-AFC4-6F175D3DCCD1}">
              <a14:hiddenFill xmlns="" xmlns:a14="http://schemas.microsoft.com/office/drawing/2010/main">
                <a:solidFill>
                  <a:srgbClr val="FFFFFF"/>
                </a:solidFill>
              </a14:hiddenFill>
            </a:ext>
          </a:extLst>
        </p:spPr>
      </p:pic>
      <p:sp>
        <p:nvSpPr>
          <p:cNvPr id="14" name="Title 1"/>
          <p:cNvSpPr>
            <a:spLocks noGrp="1"/>
          </p:cNvSpPr>
          <p:nvPr>
            <p:ph type="ctrTitle"/>
          </p:nvPr>
        </p:nvSpPr>
        <p:spPr>
          <a:xfrm>
            <a:off x="502903" y="5741850"/>
            <a:ext cx="8117227" cy="602769"/>
          </a:xfrm>
        </p:spPr>
        <p:txBody>
          <a:bodyPr>
            <a:noAutofit/>
          </a:bodyPr>
          <a:lstStyle>
            <a:lvl1pPr>
              <a:defRPr sz="2800"/>
            </a:lvl1pPr>
          </a:lstStyle>
          <a:p>
            <a:pPr algn="ctr"/>
            <a:r>
              <a:rPr lang="en-US" sz="3200" dirty="0"/>
              <a:t>BEGINNER PROGRAMMING</a:t>
            </a:r>
            <a:r>
              <a:rPr lang="en-US" sz="4000" dirty="0"/>
              <a:t> </a:t>
            </a:r>
            <a:r>
              <a:rPr lang="en-US" sz="3200" dirty="0"/>
              <a:t>Lesson</a:t>
            </a:r>
          </a:p>
        </p:txBody>
      </p:sp>
      <p:sp>
        <p:nvSpPr>
          <p:cNvPr id="15" name="TextBox 14"/>
          <p:cNvSpPr txBox="1"/>
          <p:nvPr userDrawn="1"/>
        </p:nvSpPr>
        <p:spPr>
          <a:xfrm>
            <a:off x="2078568" y="4119917"/>
            <a:ext cx="4965896" cy="369332"/>
          </a:xfrm>
          <a:prstGeom prst="rect">
            <a:avLst/>
          </a:prstGeom>
          <a:noFill/>
        </p:spPr>
        <p:txBody>
          <a:bodyPr wrap="square" rtlCol="0">
            <a:spAutoFit/>
          </a:bodyPr>
          <a:lstStyle/>
          <a:p>
            <a:pPr algn="ctr"/>
            <a:r>
              <a:rPr lang="en-US" dirty="0"/>
              <a:t>By Sanjay and Arvind </a:t>
            </a:r>
            <a:r>
              <a:rPr lang="en-US" dirty="0" err="1"/>
              <a:t>Seshan</a:t>
            </a:r>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6C37104-3F86-3746-B412-E7DD26DDCA77}" type="datetime1">
              <a:rPr lang="en-US" smtClean="0"/>
              <a:t>8/30/2023</a:t>
            </a:fld>
            <a:endParaRPr lang="en-US"/>
          </a:p>
        </p:txBody>
      </p:sp>
      <p:sp>
        <p:nvSpPr>
          <p:cNvPr id="5" name="Footer Placeholder 4"/>
          <p:cNvSpPr>
            <a:spLocks noGrp="1"/>
          </p:cNvSpPr>
          <p:nvPr>
            <p:ph type="ftr" sz="quarter" idx="11"/>
          </p:nvPr>
        </p:nvSpPr>
        <p:spPr/>
        <p:txBody>
          <a:bodyPr/>
          <a:lstStyle/>
          <a:p>
            <a:r>
              <a:rPr lang="en-US"/>
              <a:t>Copyright © EV3Lessons.com 2016 (Last edit: 02/10/2017)</a:t>
            </a:r>
          </a:p>
        </p:txBody>
      </p:sp>
      <p:sp>
        <p:nvSpPr>
          <p:cNvPr id="6" name="Slide Number Placeholder 5"/>
          <p:cNvSpPr>
            <a:spLocks noGrp="1"/>
          </p:cNvSpPr>
          <p:nvPr>
            <p:ph type="sldNum" sz="quarter" idx="12"/>
          </p:nvPr>
        </p:nvSpPr>
        <p:spPr>
          <a:xfrm rot="16200000">
            <a:off x="8227377" y="5885497"/>
            <a:ext cx="1315721" cy="365125"/>
          </a:xfrm>
          <a:prstGeom prst="rect">
            <a:avLst/>
          </a:prstGeom>
        </p:spPr>
        <p:txBody>
          <a:bodyPr/>
          <a:lstStyle/>
          <a:p>
            <a:fld id="{4DBC7FC8-25FB-FC45-8177-2B991DA6778C}"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2F681A0-BF8D-EF44-A35B-F692C81D3198}" type="datetime1">
              <a:rPr lang="en-US" smtClean="0"/>
              <a:t>8/30/2023</a:t>
            </a:fld>
            <a:endParaRPr lang="en-US"/>
          </a:p>
        </p:txBody>
      </p:sp>
      <p:sp>
        <p:nvSpPr>
          <p:cNvPr id="5" name="Footer Placeholder 4"/>
          <p:cNvSpPr>
            <a:spLocks noGrp="1"/>
          </p:cNvSpPr>
          <p:nvPr>
            <p:ph type="ftr" sz="quarter" idx="11"/>
          </p:nvPr>
        </p:nvSpPr>
        <p:spPr/>
        <p:txBody>
          <a:bodyPr/>
          <a:lstStyle/>
          <a:p>
            <a:r>
              <a:rPr lang="en-US"/>
              <a:t>Copyright © EV3Lessons.com 2016 (Last edit: 02/10/2017)</a:t>
            </a:r>
          </a:p>
        </p:txBody>
      </p:sp>
      <p:sp>
        <p:nvSpPr>
          <p:cNvPr id="6" name="Slide Number Placeholder 5"/>
          <p:cNvSpPr>
            <a:spLocks noGrp="1"/>
          </p:cNvSpPr>
          <p:nvPr>
            <p:ph type="sldNum" sz="quarter" idx="12"/>
          </p:nvPr>
        </p:nvSpPr>
        <p:spPr>
          <a:xfrm rot="16200000">
            <a:off x="8227377" y="5885497"/>
            <a:ext cx="1315721" cy="365125"/>
          </a:xfrm>
          <a:prstGeom prst="rect">
            <a:avLst/>
          </a:prstGeom>
        </p:spPr>
        <p:txBody>
          <a:bodyPr/>
          <a:lstStyle/>
          <a:p>
            <a:fld id="{4DBC7FC8-25FB-FC45-8177-2B991DA6778C}"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D14CFB5-9F99-CB48-B89A-FF012CE84A79}" type="datetime1">
              <a:rPr lang="en-US" smtClean="0"/>
              <a:t>8/30/2023</a:t>
            </a:fld>
            <a:endParaRPr lang="en-US"/>
          </a:p>
        </p:txBody>
      </p:sp>
      <p:sp>
        <p:nvSpPr>
          <p:cNvPr id="5" name="Footer Placeholder 4"/>
          <p:cNvSpPr>
            <a:spLocks noGrp="1"/>
          </p:cNvSpPr>
          <p:nvPr>
            <p:ph type="ftr" sz="quarter" idx="11"/>
          </p:nvPr>
        </p:nvSpPr>
        <p:spPr/>
        <p:txBody>
          <a:bodyPr/>
          <a:lstStyle/>
          <a:p>
            <a:r>
              <a:rPr lang="en-US"/>
              <a:t>Copyright © EV3Lessons.com 2016 (Last edit: 02/10/2017)</a:t>
            </a:r>
          </a:p>
        </p:txBody>
      </p:sp>
      <p:sp>
        <p:nvSpPr>
          <p:cNvPr id="6" name="Slide Number Placeholder 5"/>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125378881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DDCB78D-C429-4745-9A48-64FB026679FC}" type="datetime1">
              <a:rPr lang="en-US" smtClean="0"/>
              <a:t>8/30/2023</a:t>
            </a:fld>
            <a:endParaRPr lang="en-US"/>
          </a:p>
        </p:txBody>
      </p:sp>
      <p:sp>
        <p:nvSpPr>
          <p:cNvPr id="5" name="Footer Placeholder 4"/>
          <p:cNvSpPr>
            <a:spLocks noGrp="1"/>
          </p:cNvSpPr>
          <p:nvPr>
            <p:ph type="ftr" sz="quarter" idx="11"/>
          </p:nvPr>
        </p:nvSpPr>
        <p:spPr/>
        <p:txBody>
          <a:bodyPr/>
          <a:lstStyle/>
          <a:p>
            <a:r>
              <a:rPr lang="en-US"/>
              <a:t>Copyright © EV3Lessons.com 2016 (Last edit: 02/10/2017)</a:t>
            </a:r>
          </a:p>
        </p:txBody>
      </p:sp>
      <p:sp>
        <p:nvSpPr>
          <p:cNvPr id="6" name="Slide Number Placeholder 5"/>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90932444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8"/>
            <a:ext cx="78867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623888" y="4589463"/>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9974984-FD00-C749-A5BB-A7DDD6377CAF}" type="datetime1">
              <a:rPr lang="en-US" smtClean="0"/>
              <a:t>8/30/2023</a:t>
            </a:fld>
            <a:endParaRPr lang="en-US"/>
          </a:p>
        </p:txBody>
      </p:sp>
      <p:sp>
        <p:nvSpPr>
          <p:cNvPr id="5" name="Footer Placeholder 4"/>
          <p:cNvSpPr>
            <a:spLocks noGrp="1"/>
          </p:cNvSpPr>
          <p:nvPr>
            <p:ph type="ftr" sz="quarter" idx="11"/>
          </p:nvPr>
        </p:nvSpPr>
        <p:spPr/>
        <p:txBody>
          <a:bodyPr/>
          <a:lstStyle/>
          <a:p>
            <a:r>
              <a:rPr lang="en-US"/>
              <a:t>Copyright © EV3Lessons.com 2016 (Last edit: 02/10/2017)</a:t>
            </a:r>
          </a:p>
        </p:txBody>
      </p:sp>
      <p:sp>
        <p:nvSpPr>
          <p:cNvPr id="6" name="Slide Number Placeholder 5"/>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201859018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825625"/>
            <a:ext cx="386715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825625"/>
            <a:ext cx="386715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A9C28B7-BEC2-9D4C-9B26-121E8C7B3541}" type="datetime1">
              <a:rPr lang="en-US" smtClean="0"/>
              <a:t>8/30/2023</a:t>
            </a:fld>
            <a:endParaRPr lang="en-US"/>
          </a:p>
        </p:txBody>
      </p:sp>
      <p:sp>
        <p:nvSpPr>
          <p:cNvPr id="6" name="Footer Placeholder 5"/>
          <p:cNvSpPr>
            <a:spLocks noGrp="1"/>
          </p:cNvSpPr>
          <p:nvPr>
            <p:ph type="ftr" sz="quarter" idx="11"/>
          </p:nvPr>
        </p:nvSpPr>
        <p:spPr/>
        <p:txBody>
          <a:bodyPr/>
          <a:lstStyle/>
          <a:p>
            <a:r>
              <a:rPr lang="en-US"/>
              <a:t>Copyright © EV3Lessons.com 2016 (Last edit: 02/10/2017)</a:t>
            </a:r>
          </a:p>
        </p:txBody>
      </p:sp>
      <p:sp>
        <p:nvSpPr>
          <p:cNvPr id="7" name="Slide Number Placeholder 6"/>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391228094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365125"/>
            <a:ext cx="7886700" cy="1325563"/>
          </a:xfrm>
        </p:spPr>
        <p:txBody>
          <a:bodyPr/>
          <a:lstStyle/>
          <a:p>
            <a:r>
              <a:rPr lang="en-US"/>
              <a:t>Click to edit Master title style</a:t>
            </a:r>
          </a:p>
        </p:txBody>
      </p:sp>
      <p:sp>
        <p:nvSpPr>
          <p:cNvPr id="3" name="Text Placeholder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30238" y="2505075"/>
            <a:ext cx="386873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7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A36B073-3A93-414B-B747-9C820318E9A7}" type="datetime1">
              <a:rPr lang="en-US" smtClean="0"/>
              <a:t>8/30/2023</a:t>
            </a:fld>
            <a:endParaRPr lang="en-US"/>
          </a:p>
        </p:txBody>
      </p:sp>
      <p:sp>
        <p:nvSpPr>
          <p:cNvPr id="8" name="Footer Placeholder 7"/>
          <p:cNvSpPr>
            <a:spLocks noGrp="1"/>
          </p:cNvSpPr>
          <p:nvPr>
            <p:ph type="ftr" sz="quarter" idx="11"/>
          </p:nvPr>
        </p:nvSpPr>
        <p:spPr/>
        <p:txBody>
          <a:bodyPr/>
          <a:lstStyle/>
          <a:p>
            <a:r>
              <a:rPr lang="en-US"/>
              <a:t>Copyright © EV3Lessons.com 2016 (Last edit: 02/10/2017)</a:t>
            </a:r>
          </a:p>
        </p:txBody>
      </p:sp>
      <p:sp>
        <p:nvSpPr>
          <p:cNvPr id="9" name="Slide Number Placeholder 8"/>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97214850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32E406C-6A7B-254C-8806-C5EF8EEF263B}" type="datetime1">
              <a:rPr lang="en-US" smtClean="0"/>
              <a:t>8/30/2023</a:t>
            </a:fld>
            <a:endParaRPr lang="en-US"/>
          </a:p>
        </p:txBody>
      </p:sp>
      <p:sp>
        <p:nvSpPr>
          <p:cNvPr id="4" name="Footer Placeholder 3"/>
          <p:cNvSpPr>
            <a:spLocks noGrp="1"/>
          </p:cNvSpPr>
          <p:nvPr>
            <p:ph type="ftr" sz="quarter" idx="11"/>
          </p:nvPr>
        </p:nvSpPr>
        <p:spPr/>
        <p:txBody>
          <a:bodyPr/>
          <a:lstStyle/>
          <a:p>
            <a:r>
              <a:rPr lang="en-US"/>
              <a:t>Copyright © EV3Lessons.com 2016 (Last edit: 02/10/2017)</a:t>
            </a:r>
          </a:p>
        </p:txBody>
      </p:sp>
      <p:sp>
        <p:nvSpPr>
          <p:cNvPr id="5" name="Slide Number Placeholder 4"/>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372539311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C1526C2-FA04-414C-B198-5F93C9A58035}" type="datetime1">
              <a:rPr lang="en-US" smtClean="0"/>
              <a:t>8/30/2023</a:t>
            </a:fld>
            <a:endParaRPr lang="en-US"/>
          </a:p>
        </p:txBody>
      </p:sp>
      <p:sp>
        <p:nvSpPr>
          <p:cNvPr id="3" name="Footer Placeholder 2"/>
          <p:cNvSpPr>
            <a:spLocks noGrp="1"/>
          </p:cNvSpPr>
          <p:nvPr>
            <p:ph type="ftr" sz="quarter" idx="11"/>
          </p:nvPr>
        </p:nvSpPr>
        <p:spPr/>
        <p:txBody>
          <a:bodyPr/>
          <a:lstStyle/>
          <a:p>
            <a:r>
              <a:rPr lang="en-US"/>
              <a:t>Copyright © EV3Lessons.com 2016 (Last edit: 02/10/2017)</a:t>
            </a:r>
          </a:p>
        </p:txBody>
      </p:sp>
      <p:sp>
        <p:nvSpPr>
          <p:cNvPr id="4" name="Slide Number Placeholder 3"/>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405907368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0E6A3AD-3E4D-3045-8A3D-17CDCF629400}" type="datetime1">
              <a:rPr lang="en-US" smtClean="0"/>
              <a:t>8/30/2023</a:t>
            </a:fld>
            <a:endParaRPr lang="en-US"/>
          </a:p>
        </p:txBody>
      </p:sp>
      <p:sp>
        <p:nvSpPr>
          <p:cNvPr id="6" name="Footer Placeholder 5"/>
          <p:cNvSpPr>
            <a:spLocks noGrp="1"/>
          </p:cNvSpPr>
          <p:nvPr>
            <p:ph type="ftr" sz="quarter" idx="11"/>
          </p:nvPr>
        </p:nvSpPr>
        <p:spPr/>
        <p:txBody>
          <a:bodyPr/>
          <a:lstStyle/>
          <a:p>
            <a:r>
              <a:rPr lang="en-US"/>
              <a:t>Copyright © EV3Lessons.com 2016 (Last edit: 02/10/2017)</a:t>
            </a:r>
          </a:p>
        </p:txBody>
      </p:sp>
      <p:sp>
        <p:nvSpPr>
          <p:cNvPr id="7" name="Slide Number Placeholder 6"/>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3396502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199" y="152718"/>
            <a:ext cx="8245475" cy="1371600"/>
          </a:xfrm>
        </p:spPr>
        <p:txBody>
          <a:bodyPr/>
          <a:lstStyle/>
          <a:p>
            <a:r>
              <a:rPr lang="en-US"/>
              <a:t>Click to edit Master title style</a:t>
            </a:r>
          </a:p>
        </p:txBody>
      </p:sp>
      <p:sp>
        <p:nvSpPr>
          <p:cNvPr id="3" name="Content Placeholder 2"/>
          <p:cNvSpPr>
            <a:spLocks noGrp="1"/>
          </p:cNvSpPr>
          <p:nvPr>
            <p:ph idx="1"/>
          </p:nvPr>
        </p:nvSpPr>
        <p:spPr>
          <a:xfrm>
            <a:off x="457200" y="1752600"/>
            <a:ext cx="8245474" cy="4373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9B8C7C3-E71C-AF48-BC5B-2C06CDB4BDD4}" type="datetime1">
              <a:rPr lang="en-US" smtClean="0"/>
              <a:t>8/30/2023</a:t>
            </a:fld>
            <a:endParaRPr lang="en-US"/>
          </a:p>
        </p:txBody>
      </p:sp>
      <p:sp>
        <p:nvSpPr>
          <p:cNvPr id="5" name="Footer Placeholder 4"/>
          <p:cNvSpPr>
            <a:spLocks noGrp="1"/>
          </p:cNvSpPr>
          <p:nvPr>
            <p:ph type="ftr" sz="quarter" idx="11"/>
          </p:nvPr>
        </p:nvSpPr>
        <p:spPr/>
        <p:txBody>
          <a:bodyPr/>
          <a:lstStyle/>
          <a:p>
            <a:r>
              <a:rPr lang="en-US"/>
              <a:t>Copyright © EV3Lessons.com 2016 (Last edit: 02/10/2017)</a:t>
            </a:r>
          </a:p>
        </p:txBody>
      </p:sp>
      <p:sp>
        <p:nvSpPr>
          <p:cNvPr id="6" name="Slide Number Placeholder 5"/>
          <p:cNvSpPr>
            <a:spLocks noGrp="1"/>
          </p:cNvSpPr>
          <p:nvPr>
            <p:ph type="sldNum" sz="quarter" idx="12"/>
          </p:nvPr>
        </p:nvSpPr>
        <p:spPr>
          <a:xfrm>
            <a:off x="8457383" y="6376457"/>
            <a:ext cx="627256" cy="365125"/>
          </a:xfrm>
          <a:prstGeom prst="rect">
            <a:avLst/>
          </a:prstGeom>
        </p:spPr>
        <p:txBody>
          <a:bodyPr/>
          <a:lstStyle/>
          <a:p>
            <a:fld id="{4DBC7FC8-25FB-FC45-8177-2B991DA6778C}" type="slidenum">
              <a:rPr lang="en-US" smtClean="0"/>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3CAC388-E884-C34B-A666-3B111F661C56}" type="datetime1">
              <a:rPr lang="en-US" smtClean="0"/>
              <a:t>8/30/2023</a:t>
            </a:fld>
            <a:endParaRPr lang="en-US"/>
          </a:p>
        </p:txBody>
      </p:sp>
      <p:sp>
        <p:nvSpPr>
          <p:cNvPr id="6" name="Footer Placeholder 5"/>
          <p:cNvSpPr>
            <a:spLocks noGrp="1"/>
          </p:cNvSpPr>
          <p:nvPr>
            <p:ph type="ftr" sz="quarter" idx="11"/>
          </p:nvPr>
        </p:nvSpPr>
        <p:spPr/>
        <p:txBody>
          <a:bodyPr/>
          <a:lstStyle/>
          <a:p>
            <a:r>
              <a:rPr lang="en-US"/>
              <a:t>Copyright © EV3Lessons.com 2016 (Last edit: 02/10/2017)</a:t>
            </a:r>
          </a:p>
        </p:txBody>
      </p:sp>
      <p:sp>
        <p:nvSpPr>
          <p:cNvPr id="7" name="Slide Number Placeholder 6"/>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26127550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B74A32A-F032-4649-84D3-4758A152A4C6}" type="datetime1">
              <a:rPr lang="en-US" smtClean="0"/>
              <a:t>8/30/2023</a:t>
            </a:fld>
            <a:endParaRPr lang="en-US"/>
          </a:p>
        </p:txBody>
      </p:sp>
      <p:sp>
        <p:nvSpPr>
          <p:cNvPr id="5" name="Footer Placeholder 4"/>
          <p:cNvSpPr>
            <a:spLocks noGrp="1"/>
          </p:cNvSpPr>
          <p:nvPr>
            <p:ph type="ftr" sz="quarter" idx="11"/>
          </p:nvPr>
        </p:nvSpPr>
        <p:spPr/>
        <p:txBody>
          <a:bodyPr/>
          <a:lstStyle/>
          <a:p>
            <a:r>
              <a:rPr lang="en-US"/>
              <a:t>Copyright © EV3Lessons.com 2016 (Last edit: 02/10/2017)</a:t>
            </a:r>
          </a:p>
        </p:txBody>
      </p:sp>
      <p:sp>
        <p:nvSpPr>
          <p:cNvPr id="6" name="Slide Number Placeholder 5"/>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55188411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365125"/>
            <a:ext cx="57626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9DC4F82-66F5-4C47-9F33-063C36A86E47}" type="datetime1">
              <a:rPr lang="en-US" smtClean="0"/>
              <a:t>8/30/2023</a:t>
            </a:fld>
            <a:endParaRPr lang="en-US"/>
          </a:p>
        </p:txBody>
      </p:sp>
      <p:sp>
        <p:nvSpPr>
          <p:cNvPr id="5" name="Footer Placeholder 4"/>
          <p:cNvSpPr>
            <a:spLocks noGrp="1"/>
          </p:cNvSpPr>
          <p:nvPr>
            <p:ph type="ftr" sz="quarter" idx="11"/>
          </p:nvPr>
        </p:nvSpPr>
        <p:spPr/>
        <p:txBody>
          <a:bodyPr/>
          <a:lstStyle/>
          <a:p>
            <a:r>
              <a:rPr lang="en-US"/>
              <a:t>Copyright © EV3Lessons.com 2016 (Last edit: 02/10/2017)</a:t>
            </a:r>
          </a:p>
        </p:txBody>
      </p:sp>
      <p:sp>
        <p:nvSpPr>
          <p:cNvPr id="6" name="Slide Number Placeholder 5"/>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14255175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57200" y="1447800"/>
            <a:ext cx="7772400" cy="4321175"/>
          </a:xfrm>
        </p:spPr>
        <p:txBody>
          <a:bodyPr anchor="ctr">
            <a:noAutofit/>
          </a:bodyPr>
          <a:lstStyle>
            <a:lvl1pPr algn="l">
              <a:lnSpc>
                <a:spcPct val="100000"/>
              </a:lnSpc>
              <a:defRPr sz="8800" b="0" cap="all" spc="-80" baseline="0">
                <a:solidFill>
                  <a:schemeClr val="tx1"/>
                </a:solidFill>
              </a:defRPr>
            </a:lvl1pPr>
          </a:lstStyle>
          <a:p>
            <a:r>
              <a:rPr lang="en-US"/>
              <a:t>Click to edit Master title style</a:t>
            </a:r>
            <a:endParaRPr lang="en-US" dirty="0"/>
          </a:p>
        </p:txBody>
      </p:sp>
      <p:sp>
        <p:nvSpPr>
          <p:cNvPr id="3" name="Text Placeholder 2"/>
          <p:cNvSpPr>
            <a:spLocks noGrp="1"/>
          </p:cNvSpPr>
          <p:nvPr>
            <p:ph type="body" idx="1"/>
          </p:nvPr>
        </p:nvSpPr>
        <p:spPr>
          <a:xfrm>
            <a:off x="457200" y="228601"/>
            <a:ext cx="7772400" cy="1066800"/>
          </a:xfrm>
        </p:spPr>
        <p:txBody>
          <a:bodyPr anchor="b"/>
          <a:lstStyle>
            <a:lvl1pPr marL="0" indent="0">
              <a:buNone/>
              <a:defRPr sz="2000" b="0" cap="all" spc="12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E932CDDC-55F7-E64C-BB83-7AABBFCD5C81}" type="datetime1">
              <a:rPr lang="en-US" smtClean="0"/>
              <a:t>8/30/2023</a:t>
            </a:fld>
            <a:endParaRPr lang="en-US"/>
          </a:p>
        </p:txBody>
      </p:sp>
      <p:sp>
        <p:nvSpPr>
          <p:cNvPr id="8" name="Slide Number Placeholder 7"/>
          <p:cNvSpPr>
            <a:spLocks noGrp="1"/>
          </p:cNvSpPr>
          <p:nvPr>
            <p:ph type="sldNum" sz="quarter" idx="11"/>
          </p:nvPr>
        </p:nvSpPr>
        <p:spPr>
          <a:xfrm rot="16200000">
            <a:off x="8227377" y="5885497"/>
            <a:ext cx="1315721" cy="365125"/>
          </a:xfrm>
          <a:prstGeom prst="rect">
            <a:avLst/>
          </a:prstGeom>
        </p:spPr>
        <p:txBody>
          <a:bodyPr/>
          <a:lstStyle/>
          <a:p>
            <a:fld id="{4DBC7FC8-25FB-FC45-8177-2B991DA6778C}" type="slidenum">
              <a:rPr lang="en-US" smtClean="0"/>
              <a:t>‹#›</a:t>
            </a:fld>
            <a:endParaRPr lang="en-US"/>
          </a:p>
        </p:txBody>
      </p:sp>
      <p:sp>
        <p:nvSpPr>
          <p:cNvPr id="9" name="Footer Placeholder 8"/>
          <p:cNvSpPr>
            <a:spLocks noGrp="1"/>
          </p:cNvSpPr>
          <p:nvPr>
            <p:ph type="ftr" sz="quarter" idx="12"/>
          </p:nvPr>
        </p:nvSpPr>
        <p:spPr/>
        <p:txBody>
          <a:bodyPr/>
          <a:lstStyle/>
          <a:p>
            <a:r>
              <a:rPr lang="en-US"/>
              <a:t>Copyright © EV3Lessons.com 2016 (Last edit: 02/10/2017)</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199" y="152718"/>
            <a:ext cx="8245475" cy="1371600"/>
          </a:xfrm>
        </p:spPr>
        <p:txBody>
          <a:bodyPr/>
          <a:lstStyle/>
          <a:p>
            <a:r>
              <a:rPr lang="en-US"/>
              <a:t>Click to edit Master title style</a:t>
            </a:r>
          </a:p>
        </p:txBody>
      </p:sp>
      <p:sp>
        <p:nvSpPr>
          <p:cNvPr id="3" name="Content Placeholder 2"/>
          <p:cNvSpPr>
            <a:spLocks noGrp="1"/>
          </p:cNvSpPr>
          <p:nvPr>
            <p:ph sz="half" idx="1"/>
          </p:nvPr>
        </p:nvSpPr>
        <p:spPr>
          <a:xfrm>
            <a:off x="457200" y="1574800"/>
            <a:ext cx="3877529"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886923" y="1574800"/>
            <a:ext cx="3815751"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127482D-0791-184B-A682-F22F037DDB06}" type="datetime1">
              <a:rPr lang="en-US" smtClean="0"/>
              <a:t>8/30/2023</a:t>
            </a:fld>
            <a:endParaRPr lang="en-US"/>
          </a:p>
        </p:txBody>
      </p:sp>
      <p:sp>
        <p:nvSpPr>
          <p:cNvPr id="6" name="Footer Placeholder 5"/>
          <p:cNvSpPr>
            <a:spLocks noGrp="1"/>
          </p:cNvSpPr>
          <p:nvPr>
            <p:ph type="ftr" sz="quarter" idx="11"/>
          </p:nvPr>
        </p:nvSpPr>
        <p:spPr/>
        <p:txBody>
          <a:bodyPr/>
          <a:lstStyle/>
          <a:p>
            <a:r>
              <a:rPr lang="en-US"/>
              <a:t>Copyright © EV3Lessons.com 2016 (Last edit: 02/10/2017)</a:t>
            </a:r>
          </a:p>
        </p:txBody>
      </p:sp>
      <p:sp>
        <p:nvSpPr>
          <p:cNvPr id="7" name="Slide Number Placeholder 6"/>
          <p:cNvSpPr>
            <a:spLocks noGrp="1"/>
          </p:cNvSpPr>
          <p:nvPr>
            <p:ph type="sldNum" sz="quarter" idx="12"/>
          </p:nvPr>
        </p:nvSpPr>
        <p:spPr>
          <a:xfrm>
            <a:off x="8477026" y="6358106"/>
            <a:ext cx="666974" cy="365125"/>
          </a:xfrm>
          <a:prstGeom prst="rect">
            <a:avLst/>
          </a:prstGeom>
        </p:spPr>
        <p:txBody>
          <a:bodyPr/>
          <a:lstStyle/>
          <a:p>
            <a:fld id="{4DBC7FC8-25FB-FC45-8177-2B991DA6778C}"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627632" y="1572768"/>
            <a:ext cx="3291840" cy="639762"/>
          </a:xfrm>
        </p:spPr>
        <p:txBody>
          <a:bodyPr anchor="b">
            <a:noAutofit/>
          </a:bodyPr>
          <a:lstStyle>
            <a:lvl1pPr marL="0" indent="0">
              <a:buNone/>
              <a:defRPr sz="1800" b="0" cap="all" spc="100" baseline="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627632" y="2259366"/>
            <a:ext cx="3291840" cy="38404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93208" y="1572768"/>
            <a:ext cx="3291840" cy="639762"/>
          </a:xfrm>
        </p:spPr>
        <p:txBody>
          <a:bodyPr anchor="b">
            <a:noAutofit/>
          </a:bodyPr>
          <a:lstStyle>
            <a:lvl1pPr marL="0" indent="0">
              <a:buNone/>
              <a:defRPr lang="en-US" sz="1800" b="0" kern="1200" cap="all" spc="100" baseline="0" dirty="0" smtClean="0">
                <a:solidFill>
                  <a:schemeClr val="tx1"/>
                </a:solidFill>
                <a:latin typeface="+mj-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spcBef>
                <a:spcPct val="20000"/>
              </a:spcBef>
              <a:buFont typeface="Arial" pitchFamily="34" charset="0"/>
              <a:buNone/>
            </a:pPr>
            <a:r>
              <a:rPr lang="en-US"/>
              <a:t>Click to edit Master text styles</a:t>
            </a:r>
          </a:p>
        </p:txBody>
      </p:sp>
      <p:sp>
        <p:nvSpPr>
          <p:cNvPr id="6" name="Content Placeholder 5"/>
          <p:cNvSpPr>
            <a:spLocks noGrp="1"/>
          </p:cNvSpPr>
          <p:nvPr>
            <p:ph sz="quarter" idx="4"/>
          </p:nvPr>
        </p:nvSpPr>
        <p:spPr>
          <a:xfrm>
            <a:off x="5093208" y="2259366"/>
            <a:ext cx="3291840" cy="38404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726F236-DBA9-C244-A21F-D391B2A21ADC}" type="datetime1">
              <a:rPr lang="en-US" smtClean="0"/>
              <a:t>8/30/2023</a:t>
            </a:fld>
            <a:endParaRPr lang="en-US"/>
          </a:p>
        </p:txBody>
      </p:sp>
      <p:sp>
        <p:nvSpPr>
          <p:cNvPr id="8" name="Footer Placeholder 7"/>
          <p:cNvSpPr>
            <a:spLocks noGrp="1"/>
          </p:cNvSpPr>
          <p:nvPr>
            <p:ph type="ftr" sz="quarter" idx="11"/>
          </p:nvPr>
        </p:nvSpPr>
        <p:spPr/>
        <p:txBody>
          <a:bodyPr/>
          <a:lstStyle/>
          <a:p>
            <a:r>
              <a:rPr lang="en-US"/>
              <a:t>Copyright © EV3Lessons.com 2016 (Last edit: 02/10/2017)</a:t>
            </a:r>
          </a:p>
        </p:txBody>
      </p:sp>
      <p:sp>
        <p:nvSpPr>
          <p:cNvPr id="10" name="Slide Number Placeholder 6"/>
          <p:cNvSpPr>
            <a:spLocks noGrp="1"/>
          </p:cNvSpPr>
          <p:nvPr>
            <p:ph type="sldNum" sz="quarter" idx="12"/>
          </p:nvPr>
        </p:nvSpPr>
        <p:spPr>
          <a:xfrm>
            <a:off x="8477026" y="6358106"/>
            <a:ext cx="666974" cy="365125"/>
          </a:xfrm>
          <a:prstGeom prst="rect">
            <a:avLst/>
          </a:prstGeom>
        </p:spPr>
        <p:txBody>
          <a:bodyPr/>
          <a:lstStyle/>
          <a:p>
            <a:fld id="{4DBC7FC8-25FB-FC45-8177-2B991DA6778C}"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0A02D93-3CB0-8F4F-91AD-FC018D121442}" type="datetime1">
              <a:rPr lang="en-US" smtClean="0"/>
              <a:t>8/30/2023</a:t>
            </a:fld>
            <a:endParaRPr lang="en-US"/>
          </a:p>
        </p:txBody>
      </p:sp>
      <p:sp>
        <p:nvSpPr>
          <p:cNvPr id="4" name="Footer Placeholder 3"/>
          <p:cNvSpPr>
            <a:spLocks noGrp="1"/>
          </p:cNvSpPr>
          <p:nvPr>
            <p:ph type="ftr" sz="quarter" idx="11"/>
          </p:nvPr>
        </p:nvSpPr>
        <p:spPr/>
        <p:txBody>
          <a:bodyPr/>
          <a:lstStyle/>
          <a:p>
            <a:r>
              <a:rPr lang="en-US"/>
              <a:t>Copyright © EV3Lessons.com 2016 (Last edit: 02/10/2017)</a:t>
            </a:r>
          </a:p>
        </p:txBody>
      </p:sp>
      <p:sp>
        <p:nvSpPr>
          <p:cNvPr id="6" name="Slide Number Placeholder 6"/>
          <p:cNvSpPr>
            <a:spLocks noGrp="1"/>
          </p:cNvSpPr>
          <p:nvPr>
            <p:ph type="sldNum" sz="quarter" idx="12"/>
          </p:nvPr>
        </p:nvSpPr>
        <p:spPr>
          <a:xfrm>
            <a:off x="8477026" y="6358106"/>
            <a:ext cx="666974" cy="365125"/>
          </a:xfrm>
          <a:prstGeom prst="rect">
            <a:avLst/>
          </a:prstGeom>
        </p:spPr>
        <p:txBody>
          <a:bodyPr/>
          <a:lstStyle/>
          <a:p>
            <a:fld id="{4DBC7FC8-25FB-FC45-8177-2B991DA6778C}"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2C3DD93-542A-754D-A0EE-F39E657CEF04}" type="datetime1">
              <a:rPr lang="en-US" smtClean="0"/>
              <a:t>8/30/2023</a:t>
            </a:fld>
            <a:endParaRPr lang="en-US"/>
          </a:p>
        </p:txBody>
      </p:sp>
      <p:sp>
        <p:nvSpPr>
          <p:cNvPr id="3" name="Footer Placeholder 2"/>
          <p:cNvSpPr>
            <a:spLocks noGrp="1"/>
          </p:cNvSpPr>
          <p:nvPr>
            <p:ph type="ftr" sz="quarter" idx="11"/>
          </p:nvPr>
        </p:nvSpPr>
        <p:spPr/>
        <p:txBody>
          <a:bodyPr/>
          <a:lstStyle/>
          <a:p>
            <a:r>
              <a:rPr lang="en-US"/>
              <a:t>Copyright © EV3Lessons.com 2016 (Last edit: 02/10/2017)</a:t>
            </a:r>
          </a:p>
        </p:txBody>
      </p:sp>
      <p:sp>
        <p:nvSpPr>
          <p:cNvPr id="4" name="Slide Number Placeholder 3"/>
          <p:cNvSpPr>
            <a:spLocks noGrp="1"/>
          </p:cNvSpPr>
          <p:nvPr>
            <p:ph type="sldNum" sz="quarter" idx="12"/>
          </p:nvPr>
        </p:nvSpPr>
        <p:spPr>
          <a:xfrm rot="16200000">
            <a:off x="8227377" y="5885497"/>
            <a:ext cx="1315721" cy="365125"/>
          </a:xfrm>
          <a:prstGeom prst="rect">
            <a:avLst/>
          </a:prstGeom>
        </p:spPr>
        <p:txBody>
          <a:bodyPr/>
          <a:lstStyle/>
          <a:p>
            <a:fld id="{4DBC7FC8-25FB-FC45-8177-2B991DA6778C}"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575050" y="1600200"/>
            <a:ext cx="5111750" cy="448056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1600200"/>
            <a:ext cx="3008313" cy="448056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4E77F90-D9F8-FD47-8D7E-72F44D39F088}" type="datetime1">
              <a:rPr lang="en-US" smtClean="0"/>
              <a:t>8/30/2023</a:t>
            </a:fld>
            <a:endParaRPr lang="en-US"/>
          </a:p>
        </p:txBody>
      </p:sp>
      <p:sp>
        <p:nvSpPr>
          <p:cNvPr id="6" name="Footer Placeholder 5"/>
          <p:cNvSpPr>
            <a:spLocks noGrp="1"/>
          </p:cNvSpPr>
          <p:nvPr>
            <p:ph type="ftr" sz="quarter" idx="11"/>
          </p:nvPr>
        </p:nvSpPr>
        <p:spPr/>
        <p:txBody>
          <a:bodyPr/>
          <a:lstStyle/>
          <a:p>
            <a:r>
              <a:rPr lang="en-US"/>
              <a:t>Copyright © EV3Lessons.com 2016 (Last edit: 02/10/2017)</a:t>
            </a:r>
          </a:p>
        </p:txBody>
      </p:sp>
      <p:sp>
        <p:nvSpPr>
          <p:cNvPr id="7" name="Slide Number Placeholder 6"/>
          <p:cNvSpPr>
            <a:spLocks noGrp="1"/>
          </p:cNvSpPr>
          <p:nvPr>
            <p:ph type="sldNum" sz="quarter" idx="12"/>
          </p:nvPr>
        </p:nvSpPr>
        <p:spPr>
          <a:xfrm rot="16200000">
            <a:off x="8227377" y="5885497"/>
            <a:ext cx="1315721" cy="365125"/>
          </a:xfrm>
          <a:prstGeom prst="rect">
            <a:avLst/>
          </a:prstGeom>
        </p:spPr>
        <p:txBody>
          <a:bodyPr/>
          <a:lstStyle/>
          <a:p>
            <a:fld id="{4DBC7FC8-25FB-FC45-8177-2B991DA6778C}" type="slidenum">
              <a:rPr lang="en-US" smtClean="0"/>
              <a:t>‹#›</a:t>
            </a:fld>
            <a:endParaRPr lang="en-US"/>
          </a:p>
        </p:txBody>
      </p:sp>
      <p:sp>
        <p:nvSpPr>
          <p:cNvPr id="8" name="Title 7"/>
          <p:cNvSpPr>
            <a:spLocks noGrp="1"/>
          </p:cNvSpPr>
          <p:nvPr>
            <p:ph type="title"/>
          </p:nvPr>
        </p:nvSpPr>
        <p:spPr/>
        <p:txBody>
          <a:bodyPr/>
          <a:lstStyle/>
          <a:p>
            <a:r>
              <a:rPr lang="en-US"/>
              <a:t>Click to edit Master title style</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Rectangle 8"/>
          <p:cNvSpPr/>
          <p:nvPr/>
        </p:nvSpPr>
        <p:spPr>
          <a:xfrm>
            <a:off x="9001124" y="4846320"/>
            <a:ext cx="142876" cy="20116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idx="1"/>
          </p:nvPr>
        </p:nvSpPr>
        <p:spPr>
          <a:xfrm>
            <a:off x="-1" y="0"/>
            <a:ext cx="9000877" cy="4846320"/>
          </a:xfrm>
          <a:solidFill>
            <a:schemeClr val="bg1">
              <a:lumMod val="75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457200" y="5715000"/>
            <a:ext cx="8153400" cy="457200"/>
          </a:xfrm>
        </p:spPr>
        <p:txBody>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A942575-9A26-F643-AFAA-B5EE52DC3AF3}" type="datetime1">
              <a:rPr lang="en-US" smtClean="0"/>
              <a:t>8/30/2023</a:t>
            </a:fld>
            <a:endParaRPr lang="en-US"/>
          </a:p>
        </p:txBody>
      </p:sp>
      <p:sp>
        <p:nvSpPr>
          <p:cNvPr id="6" name="Footer Placeholder 5"/>
          <p:cNvSpPr>
            <a:spLocks noGrp="1"/>
          </p:cNvSpPr>
          <p:nvPr>
            <p:ph type="ftr" sz="quarter" idx="11"/>
          </p:nvPr>
        </p:nvSpPr>
        <p:spPr/>
        <p:txBody>
          <a:bodyPr/>
          <a:lstStyle/>
          <a:p>
            <a:r>
              <a:rPr lang="en-US"/>
              <a:t>Copyright © EV3Lessons.com 2016 (Last edit: 02/10/2017)</a:t>
            </a:r>
          </a:p>
        </p:txBody>
      </p:sp>
      <p:sp>
        <p:nvSpPr>
          <p:cNvPr id="7" name="Slide Number Placeholder 6"/>
          <p:cNvSpPr>
            <a:spLocks noGrp="1"/>
          </p:cNvSpPr>
          <p:nvPr>
            <p:ph type="sldNum" sz="quarter" idx="12"/>
          </p:nvPr>
        </p:nvSpPr>
        <p:spPr>
          <a:xfrm rot="16200000">
            <a:off x="8227377" y="5885497"/>
            <a:ext cx="1315721" cy="365125"/>
          </a:xfrm>
          <a:prstGeom prst="rect">
            <a:avLst/>
          </a:prstGeom>
        </p:spPr>
        <p:txBody>
          <a:bodyPr/>
          <a:lstStyle>
            <a:lvl1pPr>
              <a:defRPr>
                <a:solidFill>
                  <a:schemeClr val="tx1"/>
                </a:solidFill>
              </a:defRPr>
            </a:lvl1pPr>
          </a:lstStyle>
          <a:p>
            <a:fld id="{4DBC7FC8-25FB-FC45-8177-2B991DA6778C}" type="slidenum">
              <a:rPr lang="en-US" smtClean="0"/>
              <a:t>‹#›</a:t>
            </a:fld>
            <a:endParaRPr lang="en-US"/>
          </a:p>
        </p:txBody>
      </p:sp>
      <p:sp>
        <p:nvSpPr>
          <p:cNvPr id="8" name="Title 7"/>
          <p:cNvSpPr>
            <a:spLocks noGrp="1"/>
          </p:cNvSpPr>
          <p:nvPr>
            <p:ph type="title"/>
          </p:nvPr>
        </p:nvSpPr>
        <p:spPr>
          <a:xfrm>
            <a:off x="457200" y="4953000"/>
            <a:ext cx="8153400" cy="762000"/>
          </a:xfrm>
        </p:spPr>
        <p:txBody>
          <a:bodyPr anchor="t">
            <a:normAutofit/>
          </a:bodyPr>
          <a:lstStyle>
            <a:lvl1pPr>
              <a:defRPr sz="3200"/>
            </a:lvl1pPr>
          </a:lstStyle>
          <a:p>
            <a:r>
              <a:rPr lang="en-US"/>
              <a:t>Click to edit Master title style</a:t>
            </a:r>
            <a:endParaRPr lang="en-US" dirty="0"/>
          </a:p>
        </p:txBody>
      </p:sp>
      <p:sp>
        <p:nvSpPr>
          <p:cNvPr id="10" name="Rectangle 9"/>
          <p:cNvSpPr/>
          <p:nvPr/>
        </p:nvSpPr>
        <p:spPr>
          <a:xfrm>
            <a:off x="9001124" y="0"/>
            <a:ext cx="142876" cy="48463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199" y="152718"/>
            <a:ext cx="8245475" cy="1371600"/>
          </a:xfrm>
          <a:prstGeom prst="rect">
            <a:avLst/>
          </a:prstGeom>
        </p:spPr>
        <p:txBody>
          <a:bodyPr vert="horz" lIns="91440" tIns="45720" rIns="91440" bIns="45720" rtlCol="0" anchor="t" anchorCtr="0">
            <a:normAutofit/>
          </a:bodyPr>
          <a:lstStyle/>
          <a:p>
            <a:r>
              <a:rPr lang="en-US" dirty="0"/>
              <a:t>Click to edit Master title style</a:t>
            </a:r>
          </a:p>
        </p:txBody>
      </p:sp>
      <p:sp>
        <p:nvSpPr>
          <p:cNvPr id="3" name="Text Placeholder 2"/>
          <p:cNvSpPr>
            <a:spLocks noGrp="1"/>
          </p:cNvSpPr>
          <p:nvPr>
            <p:ph type="body" idx="1"/>
          </p:nvPr>
        </p:nvSpPr>
        <p:spPr>
          <a:xfrm>
            <a:off x="457200" y="1752600"/>
            <a:ext cx="8245474" cy="43735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57200" y="6172201"/>
            <a:ext cx="3429000" cy="304800"/>
          </a:xfrm>
          <a:prstGeom prst="rect">
            <a:avLst/>
          </a:prstGeom>
        </p:spPr>
        <p:txBody>
          <a:bodyPr vert="horz" lIns="91440" tIns="45720" rIns="91440" bIns="0" rtlCol="0" anchor="b"/>
          <a:lstStyle>
            <a:lvl1pPr algn="l">
              <a:defRPr sz="1000">
                <a:solidFill>
                  <a:schemeClr val="tx1"/>
                </a:solidFill>
              </a:defRPr>
            </a:lvl1pPr>
          </a:lstStyle>
          <a:p>
            <a:fld id="{563DFC64-FE5C-A547-BC04-B32190EE05C0}" type="datetime1">
              <a:rPr lang="en-US" smtClean="0"/>
              <a:t>8/30/2023</a:t>
            </a:fld>
            <a:endParaRPr lang="en-US"/>
          </a:p>
        </p:txBody>
      </p:sp>
      <p:sp>
        <p:nvSpPr>
          <p:cNvPr id="5" name="Footer Placeholder 4"/>
          <p:cNvSpPr>
            <a:spLocks noGrp="1"/>
          </p:cNvSpPr>
          <p:nvPr>
            <p:ph type="ftr" sz="quarter" idx="3"/>
          </p:nvPr>
        </p:nvSpPr>
        <p:spPr>
          <a:xfrm>
            <a:off x="457200" y="6492875"/>
            <a:ext cx="3429000" cy="283845"/>
          </a:xfrm>
          <a:prstGeom prst="rect">
            <a:avLst/>
          </a:prstGeom>
        </p:spPr>
        <p:txBody>
          <a:bodyPr vert="horz" lIns="91440" tIns="45720" rIns="91440" bIns="45720" rtlCol="0" anchor="t"/>
          <a:lstStyle>
            <a:lvl1pPr algn="l">
              <a:defRPr sz="1000">
                <a:solidFill>
                  <a:schemeClr val="tx1"/>
                </a:solidFill>
              </a:defRPr>
            </a:lvl1pPr>
          </a:lstStyle>
          <a:p>
            <a:r>
              <a:rPr lang="en-US"/>
              <a:t>Copyright © EV3Lessons.com 2016 (Last edit: 02/10/2017)</a:t>
            </a:r>
            <a:endParaRPr lang="en-US" dirty="0"/>
          </a:p>
        </p:txBody>
      </p:sp>
      <p:sp>
        <p:nvSpPr>
          <p:cNvPr id="9" name="Slide Number Placeholder 6"/>
          <p:cNvSpPr>
            <a:spLocks noGrp="1"/>
          </p:cNvSpPr>
          <p:nvPr>
            <p:ph type="sldNum" sz="quarter" idx="4"/>
          </p:nvPr>
        </p:nvSpPr>
        <p:spPr>
          <a:xfrm>
            <a:off x="8477026" y="6358106"/>
            <a:ext cx="666974" cy="365125"/>
          </a:xfrm>
          <a:prstGeom prst="rect">
            <a:avLst/>
          </a:prstGeom>
        </p:spPr>
        <p:txBody>
          <a:bodyPr/>
          <a:lstStyle/>
          <a:p>
            <a:fld id="{4DBC7FC8-25FB-FC45-8177-2B991DA6778C}" type="slidenum">
              <a:rPr lang="en-US" smtClean="0"/>
              <a:t>‹#›</a:t>
            </a:fld>
            <a:endParaRPr lang="en-US"/>
          </a:p>
        </p:txBody>
      </p:sp>
      <p:sp>
        <p:nvSpPr>
          <p:cNvPr id="10" name="Rectangle 9"/>
          <p:cNvSpPr/>
          <p:nvPr userDrawn="1"/>
        </p:nvSpPr>
        <p:spPr>
          <a:xfrm>
            <a:off x="8996106" y="2895600"/>
            <a:ext cx="147895" cy="39624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userDrawn="1"/>
        </p:nvSpPr>
        <p:spPr>
          <a:xfrm>
            <a:off x="8959042" y="0"/>
            <a:ext cx="184958" cy="28956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userDrawn="1"/>
        </p:nvSpPr>
        <p:spPr>
          <a:xfrm>
            <a:off x="8904666" y="0"/>
            <a:ext cx="91440"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Lst>
  <p:hf sldNum="0" hdr="0" dt="0"/>
  <p:txStyles>
    <p:titleStyle>
      <a:lvl1pPr algn="l" defTabSz="914400" rtl="0" eaLnBrk="1" latinLnBrk="0" hangingPunct="1">
        <a:spcBef>
          <a:spcPct val="0"/>
        </a:spcBef>
        <a:buNone/>
        <a:defRPr sz="3600" kern="1200" cap="all" spc="-60" baseline="0">
          <a:solidFill>
            <a:schemeClr val="tx2"/>
          </a:solidFill>
          <a:latin typeface="+mj-lt"/>
          <a:ea typeface="+mj-ea"/>
          <a:cs typeface="+mj-cs"/>
        </a:defRPr>
      </a:lvl1pPr>
    </p:titleStyle>
    <p:body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Arial" pitchFamily="34" charset="0"/>
        <a:buChar char="•"/>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D8CA05E-3DCB-1F48-9CAC-6D34B714E471}" type="datetime1">
              <a:rPr lang="en-US" smtClean="0"/>
              <a:t>8/30/2023</a:t>
            </a:fld>
            <a:endParaRPr lang="en-US"/>
          </a:p>
        </p:txBody>
      </p:sp>
      <p:sp>
        <p:nvSpPr>
          <p:cNvPr id="5" name="Footer Placeholder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Copyright © EV3Lessons.com 2016 (Last edit: 02/10/2017)</a:t>
            </a:r>
          </a:p>
        </p:txBody>
      </p:sp>
      <p:sp>
        <p:nvSpPr>
          <p:cNvPr id="6" name="Slide Number Placeholder 5"/>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E42E464-3EB8-43C8-8768-9E2AD4F497B7}" type="slidenum">
              <a:rPr lang="en-US" smtClean="0"/>
              <a:t>‹#›</a:t>
            </a:fld>
            <a:endParaRPr lang="en-US"/>
          </a:p>
        </p:txBody>
      </p:sp>
    </p:spTree>
    <p:extLst>
      <p:ext uri="{BB962C8B-B14F-4D97-AF65-F5344CB8AC3E}">
        <p14:creationId xmlns:p14="http://schemas.microsoft.com/office/powerpoint/2010/main" val="3556437462"/>
      </p:ext>
    </p:extLst>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8.tif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creativecommons.org/licenses/by-nc-sa/4.0/"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723900" y="3427224"/>
            <a:ext cx="7266617" cy="539865"/>
          </a:xfrm>
        </p:spPr>
        <p:txBody>
          <a:bodyPr>
            <a:noAutofit/>
          </a:bodyPr>
          <a:lstStyle/>
          <a:p>
            <a:r>
              <a:rPr lang="ro-RO" sz="3200" b="1" dirty="0">
                <a:latin typeface="+mn-lt"/>
              </a:rPr>
              <a:t>CUM SĂ</a:t>
            </a:r>
            <a:r>
              <a:rPr lang="en-US" sz="3200" b="1" dirty="0">
                <a:latin typeface="+mn-lt"/>
              </a:rPr>
              <a:t> FOLOSE</a:t>
            </a:r>
            <a:r>
              <a:rPr lang="ro-RO" sz="3200" b="1" dirty="0">
                <a:latin typeface="+mn-lt"/>
              </a:rPr>
              <a:t>Ș</a:t>
            </a:r>
            <a:r>
              <a:rPr lang="en-US" sz="3200" b="1" dirty="0">
                <a:latin typeface="+mn-lt"/>
              </a:rPr>
              <a:t>TI EV3Lessons</a:t>
            </a:r>
          </a:p>
        </p:txBody>
      </p:sp>
      <p:sp>
        <p:nvSpPr>
          <p:cNvPr id="3" name="Title 2"/>
          <p:cNvSpPr>
            <a:spLocks noGrp="1"/>
          </p:cNvSpPr>
          <p:nvPr>
            <p:ph type="ctrTitle"/>
          </p:nvPr>
        </p:nvSpPr>
        <p:spPr/>
        <p:txBody>
          <a:bodyPr>
            <a:normAutofit/>
          </a:bodyPr>
          <a:lstStyle/>
          <a:p>
            <a:pPr algn="ctr"/>
            <a:r>
              <a:rPr lang="en-US" dirty="0"/>
              <a:t>Beginner programming Lesson</a:t>
            </a: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4523" t="17619" r="3095" b="25000"/>
          <a:stretch/>
        </p:blipFill>
        <p:spPr>
          <a:xfrm>
            <a:off x="3711108" y="4592409"/>
            <a:ext cx="1700816" cy="1056435"/>
          </a:xfrm>
          <a:prstGeom prst="rect">
            <a:avLst/>
          </a:prstGeom>
        </p:spPr>
      </p:pic>
    </p:spTree>
    <p:extLst>
      <p:ext uri="{BB962C8B-B14F-4D97-AF65-F5344CB8AC3E}">
        <p14:creationId xmlns:p14="http://schemas.microsoft.com/office/powerpoint/2010/main" val="8610099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ro-RO" sz="2800" dirty="0"/>
              <a:t>Privire de ansamblu asupra site-ului</a:t>
            </a:r>
            <a:endParaRPr lang="en-US" sz="2800" dirty="0"/>
          </a:p>
        </p:txBody>
      </p:sp>
      <p:sp>
        <p:nvSpPr>
          <p:cNvPr id="3" name="Content Placeholder 2"/>
          <p:cNvSpPr>
            <a:spLocks noGrp="1"/>
          </p:cNvSpPr>
          <p:nvPr>
            <p:ph idx="1"/>
          </p:nvPr>
        </p:nvSpPr>
        <p:spPr>
          <a:xfrm>
            <a:off x="336721" y="1420691"/>
            <a:ext cx="8245474" cy="5000748"/>
          </a:xfrm>
        </p:spPr>
        <p:txBody>
          <a:bodyPr>
            <a:normAutofit lnSpcReduction="10000"/>
          </a:bodyPr>
          <a:lstStyle/>
          <a:p>
            <a:pPr marL="342900" indent="-342900">
              <a:buFont typeface="Arial" charset="0"/>
              <a:buChar char="•"/>
            </a:pPr>
            <a:r>
              <a:rPr lang="en-US" dirty="0"/>
              <a:t>EV3Lessons.com </a:t>
            </a:r>
            <a:r>
              <a:rPr lang="ro-RO" dirty="0"/>
              <a:t>furnizează block-uri de construcție pentru a învăța cu succes să programezi în </a:t>
            </a:r>
            <a:r>
              <a:rPr lang="en-US" dirty="0"/>
              <a:t>LEGO MINDSTORMS EV3</a:t>
            </a:r>
          </a:p>
          <a:p>
            <a:pPr marL="342900" indent="-342900">
              <a:buFont typeface="Arial" charset="0"/>
              <a:buChar char="•"/>
            </a:pPr>
            <a:r>
              <a:rPr lang="ro-RO" dirty="0"/>
              <a:t>Vă oferim de asemenea Resurse extinse pentru echipele de robotică cum ar fi instrumente de planificare, Colțul Antrenorilor și activitățile echipei.</a:t>
            </a:r>
            <a:endParaRPr lang="en-US" dirty="0"/>
          </a:p>
          <a:p>
            <a:pPr marL="342900" indent="-342900">
              <a:buFont typeface="Arial" charset="0"/>
              <a:buChar char="•"/>
            </a:pPr>
            <a:r>
              <a:rPr lang="ro-RO" dirty="0"/>
              <a:t>Oricine este binevenit să folosească și să modifice aceste lecții pentru scopuri non-profit.</a:t>
            </a:r>
            <a:endParaRPr lang="en-US" dirty="0"/>
          </a:p>
          <a:p>
            <a:pPr marL="800100" lvl="1" indent="-342900">
              <a:buFont typeface="Arial" charset="0"/>
              <a:buChar char="•"/>
            </a:pPr>
            <a:r>
              <a:rPr lang="ro-RO" dirty="0"/>
              <a:t>Cu toate acestea</a:t>
            </a:r>
            <a:r>
              <a:rPr lang="en-US" dirty="0"/>
              <a:t>, </a:t>
            </a:r>
            <a:r>
              <a:rPr lang="ro-RO" dirty="0"/>
              <a:t>trebuie </a:t>
            </a:r>
            <a:r>
              <a:rPr lang="ro-RO" dirty="0">
                <a:solidFill>
                  <a:srgbClr val="FF0000"/>
                </a:solidFill>
              </a:rPr>
              <a:t>să menționați sursa </a:t>
            </a:r>
            <a:r>
              <a:rPr lang="en-US" dirty="0">
                <a:solidFill>
                  <a:srgbClr val="FF0000"/>
                </a:solidFill>
              </a:rPr>
              <a:t>EV3Lessons </a:t>
            </a:r>
            <a:r>
              <a:rPr lang="ro-RO" dirty="0"/>
              <a:t>pentru aceste materiale </a:t>
            </a:r>
            <a:r>
              <a:rPr lang="ro-RO" dirty="0">
                <a:solidFill>
                  <a:srgbClr val="FF0000"/>
                </a:solidFill>
              </a:rPr>
              <a:t>și să furnizați un link </a:t>
            </a:r>
            <a:r>
              <a:rPr lang="ro-RO" dirty="0"/>
              <a:t>către noi dacă postați materiale online. </a:t>
            </a:r>
            <a:endParaRPr lang="en-US" dirty="0"/>
          </a:p>
          <a:p>
            <a:pPr marL="800100" lvl="1" indent="-342900">
              <a:buFont typeface="Arial" charset="0"/>
              <a:buChar char="•"/>
            </a:pPr>
            <a:r>
              <a:rPr lang="ro-RO" dirty="0"/>
              <a:t>Dacă folosiți materialele </a:t>
            </a:r>
            <a:r>
              <a:rPr lang="en-US" dirty="0"/>
              <a:t>EV3Lessons </a:t>
            </a:r>
            <a:r>
              <a:rPr lang="ro-RO" dirty="0"/>
              <a:t>în orice competiție de robotică </a:t>
            </a:r>
            <a:r>
              <a:rPr lang="en-US" dirty="0"/>
              <a:t>(e.g. FIRST, WRO), </a:t>
            </a:r>
            <a:r>
              <a:rPr lang="ro-RO" dirty="0"/>
              <a:t>este necesar </a:t>
            </a:r>
            <a:r>
              <a:rPr lang="ro-RO" dirty="0">
                <a:solidFill>
                  <a:srgbClr val="FF0000"/>
                </a:solidFill>
              </a:rPr>
              <a:t>să citați sursele voastre în materialele din concurs.</a:t>
            </a:r>
            <a:endParaRPr lang="en-US" dirty="0"/>
          </a:p>
          <a:p>
            <a:pPr marL="800100" lvl="1" indent="-342900">
              <a:buFont typeface="Arial" charset="0"/>
              <a:buChar char="•"/>
            </a:pPr>
            <a:r>
              <a:rPr lang="ro-RO" dirty="0"/>
              <a:t>Dacă utilizați intensiv materialele noastre, </a:t>
            </a:r>
            <a:r>
              <a:rPr lang="ro-RO" dirty="0">
                <a:solidFill>
                  <a:srgbClr val="FF0000"/>
                </a:solidFill>
              </a:rPr>
              <a:t>luați în considerare să faceți o donație pe site</a:t>
            </a:r>
            <a:r>
              <a:rPr lang="ro-RO" dirty="0"/>
              <a:t> pentru a susține munca noastră.</a:t>
            </a:r>
            <a:endParaRPr lang="en-US" dirty="0"/>
          </a:p>
          <a:p>
            <a:endParaRPr lang="en-US" dirty="0"/>
          </a:p>
        </p:txBody>
      </p:sp>
      <p:sp>
        <p:nvSpPr>
          <p:cNvPr id="4" name="Footer Placeholder 3"/>
          <p:cNvSpPr>
            <a:spLocks noGrp="1"/>
          </p:cNvSpPr>
          <p:nvPr>
            <p:ph type="ftr" sz="quarter" idx="11"/>
          </p:nvPr>
        </p:nvSpPr>
        <p:spPr>
          <a:xfrm>
            <a:off x="457200" y="6569612"/>
            <a:ext cx="4002258" cy="207108"/>
          </a:xfrm>
        </p:spPr>
        <p:txBody>
          <a:bodyPr/>
          <a:lstStyle/>
          <a:p>
            <a:r>
              <a:rPr lang="en-US"/>
              <a:t>Copyright © EV3Lessons.com 2016 (Last edit: 02/10/2017)</a:t>
            </a:r>
          </a:p>
        </p:txBody>
      </p:sp>
    </p:spTree>
    <p:extLst>
      <p:ext uri="{BB962C8B-B14F-4D97-AF65-F5344CB8AC3E}">
        <p14:creationId xmlns:p14="http://schemas.microsoft.com/office/powerpoint/2010/main" val="12932877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o-RO" dirty="0"/>
              <a:t>Descrirea lecțiilor</a:t>
            </a:r>
            <a:endParaRPr lang="en-US" dirty="0"/>
          </a:p>
        </p:txBody>
      </p:sp>
      <p:sp>
        <p:nvSpPr>
          <p:cNvPr id="3" name="Content Placeholder 2"/>
          <p:cNvSpPr>
            <a:spLocks noGrp="1"/>
          </p:cNvSpPr>
          <p:nvPr>
            <p:ph idx="1"/>
          </p:nvPr>
        </p:nvSpPr>
        <p:spPr>
          <a:xfrm>
            <a:off x="457199" y="1189892"/>
            <a:ext cx="8245474" cy="5028028"/>
          </a:xfrm>
        </p:spPr>
        <p:txBody>
          <a:bodyPr>
            <a:normAutofit fontScale="85000" lnSpcReduction="20000"/>
          </a:bodyPr>
          <a:lstStyle/>
          <a:p>
            <a:pPr marL="457200" indent="-457200">
              <a:buFont typeface="Arial"/>
              <a:buChar char="•"/>
            </a:pPr>
            <a:r>
              <a:rPr lang="ro-RO" u="sng" dirty="0"/>
              <a:t>Începător</a:t>
            </a:r>
            <a:r>
              <a:rPr lang="en-US" dirty="0"/>
              <a:t>:</a:t>
            </a:r>
            <a:r>
              <a:rPr lang="ro-RO" b="0" dirty="0"/>
              <a:t> Aceste lecții te vor învăța să faci robotul să meargă înainte și să întoarcă, să utilizezi senzorii și să utilizezi loop-urile și switches-urile. </a:t>
            </a:r>
            <a:r>
              <a:rPr lang="en-US" b="0" dirty="0"/>
              <a:t> </a:t>
            </a:r>
          </a:p>
          <a:p>
            <a:pPr marL="457200" indent="-457200">
              <a:buFont typeface="Arial"/>
              <a:buChar char="•"/>
            </a:pPr>
            <a:r>
              <a:rPr lang="en-US" u="sng" dirty="0" err="1"/>
              <a:t>Intermedi</a:t>
            </a:r>
            <a:r>
              <a:rPr lang="ro-RO" u="sng" dirty="0"/>
              <a:t>ar</a:t>
            </a:r>
            <a:r>
              <a:rPr lang="en-US" dirty="0"/>
              <a:t>:</a:t>
            </a:r>
            <a:r>
              <a:rPr lang="ro-RO" b="0" dirty="0"/>
              <a:t> Aceste lecții introduc tehnici de programare avansată cum ar fi </a:t>
            </a:r>
            <a:r>
              <a:rPr lang="en-US" b="0" dirty="0"/>
              <a:t>My Blocks, </a:t>
            </a:r>
            <a:r>
              <a:rPr lang="en-US" b="0" dirty="0" err="1"/>
              <a:t>variab</a:t>
            </a:r>
            <a:r>
              <a:rPr lang="ro-RO" b="0" dirty="0"/>
              <a:t>i</a:t>
            </a:r>
            <a:r>
              <a:rPr lang="en-US" b="0" dirty="0"/>
              <a:t>le, </a:t>
            </a:r>
            <a:r>
              <a:rPr lang="ro-RO" b="0" dirty="0"/>
              <a:t>task-uri paralele</a:t>
            </a:r>
            <a:r>
              <a:rPr lang="en-US" b="0" dirty="0"/>
              <a:t>, </a:t>
            </a:r>
            <a:r>
              <a:rPr lang="en-US" b="0" dirty="0" err="1"/>
              <a:t>calibr</a:t>
            </a:r>
            <a:r>
              <a:rPr lang="ro-RO" b="0" dirty="0"/>
              <a:t>ări și block-uri matematice și logice.</a:t>
            </a:r>
            <a:r>
              <a:rPr lang="en-US" b="0" dirty="0"/>
              <a:t> </a:t>
            </a:r>
          </a:p>
          <a:p>
            <a:pPr marL="457200" indent="-457200">
              <a:buFont typeface="Arial"/>
              <a:buChar char="•"/>
            </a:pPr>
            <a:r>
              <a:rPr lang="en-US" u="sng" dirty="0"/>
              <a:t>A</a:t>
            </a:r>
            <a:r>
              <a:rPr lang="ro-RO" u="sng" dirty="0"/>
              <a:t>vansate</a:t>
            </a:r>
            <a:r>
              <a:rPr lang="en-US" dirty="0"/>
              <a:t>: </a:t>
            </a:r>
            <a:r>
              <a:rPr lang="ro-RO" b="0" dirty="0"/>
              <a:t>Aceste lecții presuppun că sunteți familiarizați cu utilizarea block-urilor în mediu EV3</a:t>
            </a:r>
            <a:r>
              <a:rPr lang="en-US" b="0" dirty="0"/>
              <a:t>. </a:t>
            </a:r>
            <a:r>
              <a:rPr lang="ro-RO" b="0" dirty="0"/>
              <a:t>Lecțiile avansate te vor învăța programemai sofisticate ca meniurile system, </a:t>
            </a:r>
            <a:r>
              <a:rPr lang="en-US" b="0" dirty="0"/>
              <a:t>proportional line followers, </a:t>
            </a:r>
            <a:r>
              <a:rPr lang="ro-RO" b="0" dirty="0"/>
              <a:t>aliniere la linie și tehnici de detecție a calării.</a:t>
            </a:r>
            <a:endParaRPr lang="en-US" b="0" dirty="0"/>
          </a:p>
          <a:p>
            <a:pPr marL="457200" indent="-457200">
              <a:buFont typeface="Arial"/>
              <a:buChar char="•"/>
            </a:pPr>
            <a:r>
              <a:rPr lang="ro-RO" u="sng" dirty="0"/>
              <a:t>Mai departe</a:t>
            </a:r>
            <a:r>
              <a:rPr lang="en-US" dirty="0"/>
              <a:t>: </a:t>
            </a:r>
            <a:r>
              <a:rPr lang="ro-RO" b="0" dirty="0"/>
              <a:t>Aceste lecții se adresează elevilor care au parcurs toate celelalte lecții și sunt interesați să învețe ceva mai mult despre senzori de la alți furnizori sau utilizarea EV3 împreună cu alte platforme cum sunt Rasp</a:t>
            </a:r>
            <a:r>
              <a:rPr lang="en-US" b="0" dirty="0" err="1"/>
              <a:t>erry</a:t>
            </a:r>
            <a:r>
              <a:rPr lang="en-US" b="0" dirty="0"/>
              <a:t> Pi</a:t>
            </a:r>
            <a:r>
              <a:rPr lang="ro-RO" b="0" dirty="0"/>
              <a:t> etc</a:t>
            </a:r>
            <a:r>
              <a:rPr lang="en-US" b="0" dirty="0"/>
              <a:t>.</a:t>
            </a:r>
          </a:p>
          <a:p>
            <a:pPr marL="457200" indent="-457200">
              <a:buFont typeface="Arial"/>
              <a:buChar char="•"/>
            </a:pPr>
            <a:r>
              <a:rPr lang="ro-RO" b="0" dirty="0"/>
              <a:t>Lecțiile de începători sunt realizate pentru a fi parcurse în ordine. Lecțiile intermesiare și avansate se pot parcurge în orice ordine</a:t>
            </a:r>
            <a:r>
              <a:rPr lang="en-US" b="0" dirty="0"/>
              <a:t>. </a:t>
            </a:r>
            <a:r>
              <a:rPr lang="ro-RO" b="0" dirty="0"/>
              <a:t>Lecțiile de obicei menționează cerințele când acestea sunt necesare.</a:t>
            </a:r>
            <a:endParaRPr lang="en-US" b="0" dirty="0"/>
          </a:p>
          <a:p>
            <a:pPr marL="457200" indent="-457200">
              <a:buFont typeface="Arial"/>
              <a:buChar char="•"/>
            </a:pPr>
            <a:r>
              <a:rPr lang="ro-RO" b="0" dirty="0"/>
              <a:t>Dacă printezi lecțiile, asigurați-vă că verifici pe site data de jos pentru a te asigura că e ultima versiune disponibilă.</a:t>
            </a:r>
            <a:endParaRPr lang="en-US" b="0" dirty="0"/>
          </a:p>
          <a:p>
            <a:pPr marL="457200" indent="-457200">
              <a:buFont typeface="Arial"/>
              <a:buChar char="•"/>
            </a:pPr>
            <a:r>
              <a:rPr lang="ro-RO" b="0" dirty="0"/>
              <a:t>Pentru a fi notificat pentru update-uri, înscrieți-vă în lista de mail-uri de pe pagina de contact.</a:t>
            </a:r>
            <a:endParaRPr lang="en-US" b="0" dirty="0"/>
          </a:p>
          <a:p>
            <a:pPr marL="457200" indent="-457200">
              <a:buFont typeface="+mj-lt"/>
              <a:buAutoNum type="arabicPeriod"/>
            </a:pPr>
            <a:endParaRPr lang="en-US" dirty="0"/>
          </a:p>
          <a:p>
            <a:pPr marL="457200" indent="-457200">
              <a:buFont typeface="+mj-lt"/>
              <a:buAutoNum type="arabicPeriod"/>
            </a:pPr>
            <a:endParaRPr lang="en-US" dirty="0"/>
          </a:p>
          <a:p>
            <a:pPr marL="457200" indent="-457200">
              <a:buFont typeface="+mj-lt"/>
              <a:buAutoNum type="arabicPeriod"/>
            </a:pPr>
            <a:endParaRPr lang="en-US" dirty="0"/>
          </a:p>
          <a:p>
            <a:pPr marL="342900" indent="-342900">
              <a:buFont typeface="Arial" panose="020B0604020202020204" pitchFamily="34" charset="0"/>
              <a:buChar char="•"/>
            </a:pPr>
            <a:endParaRPr lang="en-US" dirty="0"/>
          </a:p>
        </p:txBody>
      </p:sp>
      <p:sp>
        <p:nvSpPr>
          <p:cNvPr id="4" name="Footer Placeholder 3"/>
          <p:cNvSpPr>
            <a:spLocks noGrp="1"/>
          </p:cNvSpPr>
          <p:nvPr>
            <p:ph type="ftr" sz="quarter" idx="11"/>
          </p:nvPr>
        </p:nvSpPr>
        <p:spPr>
          <a:xfrm>
            <a:off x="457200" y="6492875"/>
            <a:ext cx="3862552" cy="283845"/>
          </a:xfrm>
        </p:spPr>
        <p:txBody>
          <a:bodyPr/>
          <a:lstStyle/>
          <a:p>
            <a:r>
              <a:rPr lang="en-US"/>
              <a:t>Copyright © EV3Lessons.com 2016 (Last edit: 02/10/2017)</a:t>
            </a:r>
          </a:p>
        </p:txBody>
      </p:sp>
      <p:sp>
        <p:nvSpPr>
          <p:cNvPr id="5" name="Rectangle 4"/>
          <p:cNvSpPr/>
          <p:nvPr/>
        </p:nvSpPr>
        <p:spPr>
          <a:xfrm>
            <a:off x="457199" y="730271"/>
            <a:ext cx="3877985" cy="369332"/>
          </a:xfrm>
          <a:prstGeom prst="rect">
            <a:avLst/>
          </a:prstGeom>
        </p:spPr>
        <p:txBody>
          <a:bodyPr wrap="none">
            <a:spAutoFit/>
          </a:bodyPr>
          <a:lstStyle/>
          <a:p>
            <a:r>
              <a:rPr lang="en-US" dirty="0"/>
              <a:t>http://ev3lessons.com/</a:t>
            </a:r>
            <a:r>
              <a:rPr lang="en-US" dirty="0" err="1"/>
              <a:t>lessons.html</a:t>
            </a:r>
            <a:endParaRPr lang="en-US" dirty="0"/>
          </a:p>
        </p:txBody>
      </p:sp>
    </p:spTree>
    <p:extLst>
      <p:ext uri="{BB962C8B-B14F-4D97-AF65-F5344CB8AC3E}">
        <p14:creationId xmlns:p14="http://schemas.microsoft.com/office/powerpoint/2010/main" val="15941777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9463" y="176614"/>
            <a:ext cx="8524876" cy="1371600"/>
          </a:xfrm>
        </p:spPr>
        <p:txBody>
          <a:bodyPr>
            <a:normAutofit/>
          </a:bodyPr>
          <a:lstStyle/>
          <a:p>
            <a:r>
              <a:rPr lang="ro-RO" sz="3200" dirty="0"/>
              <a:t>Lecțiile de bază ale programării</a:t>
            </a:r>
            <a:endParaRPr lang="en-US" sz="3200"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1057575155"/>
              </p:ext>
            </p:extLst>
          </p:nvPr>
        </p:nvGraphicFramePr>
        <p:xfrm>
          <a:off x="369163" y="853491"/>
          <a:ext cx="8245476" cy="5399916"/>
        </p:xfrm>
        <a:graphic>
          <a:graphicData uri="http://schemas.openxmlformats.org/drawingml/2006/table">
            <a:tbl>
              <a:tblPr firstRow="1" bandRow="1">
                <a:tableStyleId>{69CF1AB2-1976-4502-BF36-3FF5EA218861}</a:tableStyleId>
              </a:tblPr>
              <a:tblGrid>
                <a:gridCol w="2748492">
                  <a:extLst>
                    <a:ext uri="{9D8B030D-6E8A-4147-A177-3AD203B41FA5}">
                      <a16:colId xmlns:a16="http://schemas.microsoft.com/office/drawing/2014/main" val="20000"/>
                    </a:ext>
                  </a:extLst>
                </a:gridCol>
                <a:gridCol w="2748492">
                  <a:extLst>
                    <a:ext uri="{9D8B030D-6E8A-4147-A177-3AD203B41FA5}">
                      <a16:colId xmlns:a16="http://schemas.microsoft.com/office/drawing/2014/main" val="20001"/>
                    </a:ext>
                  </a:extLst>
                </a:gridCol>
                <a:gridCol w="2748492">
                  <a:extLst>
                    <a:ext uri="{9D8B030D-6E8A-4147-A177-3AD203B41FA5}">
                      <a16:colId xmlns:a16="http://schemas.microsoft.com/office/drawing/2014/main" val="20002"/>
                    </a:ext>
                  </a:extLst>
                </a:gridCol>
              </a:tblGrid>
              <a:tr h="1102236">
                <a:tc>
                  <a:txBody>
                    <a:bodyPr/>
                    <a:lstStyle/>
                    <a:p>
                      <a:pPr algn="ctr"/>
                      <a:r>
                        <a:rPr lang="en-US" sz="1600" dirty="0"/>
                        <a:t>Beginner</a:t>
                      </a:r>
                      <a:endParaRPr lang="en-US" sz="1600" dirty="0">
                        <a:solidFill>
                          <a:schemeClr val="tx1"/>
                        </a:solidFill>
                      </a:endParaRPr>
                    </a:p>
                  </a:txBody>
                  <a:tcPr>
                    <a:solidFill>
                      <a:schemeClr val="bg2">
                        <a:lumMod val="60000"/>
                        <a:lumOff val="40000"/>
                      </a:schemeClr>
                    </a:solidFill>
                  </a:tcPr>
                </a:tc>
                <a:tc>
                  <a:txBody>
                    <a:bodyPr/>
                    <a:lstStyle/>
                    <a:p>
                      <a:pPr algn="ctr"/>
                      <a:r>
                        <a:rPr lang="en-US" sz="1600" dirty="0"/>
                        <a:t>Intermediate</a:t>
                      </a:r>
                      <a:endParaRPr lang="en-US" sz="1600" dirty="0">
                        <a:solidFill>
                          <a:schemeClr val="tx1"/>
                        </a:solidFill>
                      </a:endParaRPr>
                    </a:p>
                  </a:txBody>
                  <a:tcPr>
                    <a:solidFill>
                      <a:schemeClr val="bg2">
                        <a:lumMod val="60000"/>
                        <a:lumOff val="40000"/>
                      </a:schemeClr>
                    </a:solidFill>
                  </a:tcPr>
                </a:tc>
                <a:tc>
                  <a:txBody>
                    <a:bodyPr/>
                    <a:lstStyle/>
                    <a:p>
                      <a:pPr algn="ctr"/>
                      <a:r>
                        <a:rPr lang="en-US" sz="1600" dirty="0"/>
                        <a:t>Advanced</a:t>
                      </a:r>
                      <a:endParaRPr lang="en-US" sz="1600" dirty="0">
                        <a:solidFill>
                          <a:schemeClr val="tx1"/>
                        </a:solidFill>
                      </a:endParaRPr>
                    </a:p>
                  </a:txBody>
                  <a:tcPr>
                    <a:solidFill>
                      <a:schemeClr val="bg2">
                        <a:lumMod val="60000"/>
                        <a:lumOff val="40000"/>
                      </a:schemeClr>
                    </a:solidFill>
                  </a:tcPr>
                </a:tc>
                <a:extLst>
                  <a:ext uri="{0D108BD9-81ED-4DB2-BD59-A6C34878D82A}">
                    <a16:rowId xmlns:a16="http://schemas.microsoft.com/office/drawing/2014/main" val="10000"/>
                  </a:ext>
                </a:extLst>
              </a:tr>
              <a:tr h="4239040">
                <a:tc>
                  <a:txBody>
                    <a:bodyPr/>
                    <a:lstStyle/>
                    <a:p>
                      <a:pPr marL="285750" indent="-285750">
                        <a:buFont typeface="Arial"/>
                        <a:buChar char="•"/>
                      </a:pPr>
                      <a:r>
                        <a:rPr lang="en-US" sz="1200" dirty="0"/>
                        <a:t>How to Use</a:t>
                      </a:r>
                      <a:r>
                        <a:rPr lang="en-US" sz="1200" baseline="0" dirty="0"/>
                        <a:t> EV3Lessons</a:t>
                      </a:r>
                      <a:endParaRPr lang="en-US" sz="1200" dirty="0"/>
                    </a:p>
                    <a:p>
                      <a:pPr marL="285750" indent="-285750">
                        <a:buFont typeface="Arial"/>
                        <a:buChar char="•"/>
                      </a:pPr>
                      <a:r>
                        <a:rPr lang="en-US" sz="1200" dirty="0"/>
                        <a:t>Build a Base Robot</a:t>
                      </a:r>
                    </a:p>
                    <a:p>
                      <a:pPr marL="285750" indent="-285750">
                        <a:buFont typeface="Arial"/>
                        <a:buChar char="•"/>
                      </a:pPr>
                      <a:r>
                        <a:rPr lang="en-US" sz="1200" dirty="0"/>
                        <a:t>Updating Software and Firmware</a:t>
                      </a:r>
                    </a:p>
                    <a:p>
                      <a:pPr marL="285750" indent="-285750">
                        <a:buFont typeface="Arial"/>
                        <a:buChar char="•"/>
                      </a:pPr>
                      <a:r>
                        <a:rPr lang="en-US" sz="1200" dirty="0"/>
                        <a:t>Introduction to Brick/Software</a:t>
                      </a:r>
                    </a:p>
                    <a:p>
                      <a:pPr marL="285750" indent="-285750">
                        <a:buFont typeface="Arial"/>
                        <a:buChar char="•"/>
                      </a:pPr>
                      <a:r>
                        <a:rPr lang="en-US" sz="1200" dirty="0"/>
                        <a:t>Moving</a:t>
                      </a:r>
                      <a:r>
                        <a:rPr lang="en-US" sz="1200" baseline="0" dirty="0"/>
                        <a:t> Straight</a:t>
                      </a:r>
                    </a:p>
                    <a:p>
                      <a:pPr marL="285750" indent="-285750">
                        <a:buFont typeface="Arial"/>
                        <a:buChar char="•"/>
                      </a:pPr>
                      <a:r>
                        <a:rPr lang="en-US" sz="1200" baseline="0" dirty="0"/>
                        <a:t>Port View</a:t>
                      </a:r>
                    </a:p>
                    <a:p>
                      <a:pPr marL="285750" indent="-285750">
                        <a:buFont typeface="Arial"/>
                        <a:buChar char="•"/>
                      </a:pPr>
                      <a:r>
                        <a:rPr lang="en-US" sz="1200" baseline="0" dirty="0"/>
                        <a:t>Pseudocode</a:t>
                      </a:r>
                    </a:p>
                    <a:p>
                      <a:pPr marL="285750" indent="-285750">
                        <a:buFont typeface="Arial"/>
                        <a:buChar char="•"/>
                      </a:pPr>
                      <a:r>
                        <a:rPr lang="en-US" sz="1200" baseline="0" dirty="0"/>
                        <a:t>Using Comments</a:t>
                      </a:r>
                    </a:p>
                    <a:p>
                      <a:pPr marL="285750" indent="-285750">
                        <a:buFont typeface="Arial"/>
                        <a:buChar char="•"/>
                      </a:pPr>
                      <a:r>
                        <a:rPr lang="en-US" sz="1200" baseline="0" dirty="0"/>
                        <a:t>Basic Turning</a:t>
                      </a:r>
                    </a:p>
                    <a:p>
                      <a:pPr marL="285750" indent="-285750">
                        <a:buFont typeface="Arial"/>
                        <a:buChar char="•"/>
                      </a:pPr>
                      <a:r>
                        <a:rPr lang="en-US" sz="1200" baseline="0" dirty="0"/>
                        <a:t>Displaying Text and Graphics</a:t>
                      </a:r>
                    </a:p>
                    <a:p>
                      <a:pPr marL="285750" indent="-285750">
                        <a:buFont typeface="Arial"/>
                        <a:buChar char="•"/>
                      </a:pPr>
                      <a:r>
                        <a:rPr lang="en-US" sz="1200" baseline="0" dirty="0"/>
                        <a:t>Custom Images &amp; Sounds</a:t>
                      </a:r>
                    </a:p>
                    <a:p>
                      <a:pPr marL="285750" indent="-285750">
                        <a:buFont typeface="Arial"/>
                        <a:buChar char="•"/>
                      </a:pPr>
                      <a:r>
                        <a:rPr lang="en-US" sz="1200" baseline="0" dirty="0"/>
                        <a:t>Intro to Touch Sensor</a:t>
                      </a:r>
                    </a:p>
                    <a:p>
                      <a:pPr marL="285750" indent="-285750">
                        <a:buFont typeface="Arial"/>
                        <a:buChar char="•"/>
                      </a:pPr>
                      <a:r>
                        <a:rPr lang="en-US" sz="1200" baseline="0" dirty="0"/>
                        <a:t>Intro to Color Sensor</a:t>
                      </a:r>
                    </a:p>
                    <a:p>
                      <a:pPr marL="285750" indent="-285750">
                        <a:buFont typeface="Arial"/>
                        <a:buChar char="•"/>
                      </a:pPr>
                      <a:r>
                        <a:rPr lang="en-US" sz="1200" baseline="0" dirty="0"/>
                        <a:t>Loops</a:t>
                      </a:r>
                    </a:p>
                    <a:p>
                      <a:pPr marL="285750" indent="-285750">
                        <a:buFont typeface="Arial"/>
                        <a:buChar char="•"/>
                      </a:pPr>
                      <a:r>
                        <a:rPr lang="en-US" sz="1200" baseline="0" dirty="0"/>
                        <a:t>Switches</a:t>
                      </a:r>
                    </a:p>
                    <a:p>
                      <a:pPr marL="285750" indent="-285750">
                        <a:buFont typeface="Arial"/>
                        <a:buChar char="•"/>
                      </a:pPr>
                      <a:r>
                        <a:rPr lang="en-US" sz="1200" baseline="0" dirty="0"/>
                        <a:t>Importing Additional LEGO Blocks</a:t>
                      </a:r>
                    </a:p>
                    <a:p>
                      <a:pPr marL="285750" indent="-285750">
                        <a:buFont typeface="Arial"/>
                        <a:buChar char="•"/>
                      </a:pPr>
                      <a:r>
                        <a:rPr lang="en-US" sz="1200" baseline="0" dirty="0"/>
                        <a:t>Sound Block</a:t>
                      </a:r>
                    </a:p>
                    <a:p>
                      <a:pPr marL="285750" indent="-285750">
                        <a:buFont typeface="Arial"/>
                        <a:buChar char="•"/>
                      </a:pPr>
                      <a:r>
                        <a:rPr lang="en-US" sz="1200" baseline="0" dirty="0"/>
                        <a:t>Intro to Sound Sensor</a:t>
                      </a:r>
                    </a:p>
                    <a:p>
                      <a:pPr marL="285750" indent="-285750">
                        <a:buFont typeface="Arial"/>
                        <a:buChar char="•"/>
                      </a:pPr>
                      <a:r>
                        <a:rPr lang="en-US" sz="1200" baseline="0" dirty="0"/>
                        <a:t>Intro to Ultrasonic Sensor</a:t>
                      </a:r>
                    </a:p>
                    <a:p>
                      <a:pPr marL="285750" indent="-285750">
                        <a:buFont typeface="Arial"/>
                        <a:buChar char="•"/>
                      </a:pPr>
                      <a:r>
                        <a:rPr lang="en-US" sz="1200" baseline="0" dirty="0"/>
                        <a:t>Basic Line Follower</a:t>
                      </a:r>
                    </a:p>
                    <a:p>
                      <a:pPr marL="285750" indent="-285750">
                        <a:buFont typeface="Arial"/>
                        <a:buChar char="•"/>
                      </a:pPr>
                      <a:r>
                        <a:rPr lang="en-US" sz="1200" baseline="0" dirty="0"/>
                        <a:t>Moving an Object</a:t>
                      </a:r>
                    </a:p>
                    <a:p>
                      <a:pPr marL="285750" indent="-285750">
                        <a:buFont typeface="Arial"/>
                        <a:buChar char="•"/>
                      </a:pPr>
                      <a:r>
                        <a:rPr lang="en-US" sz="1200" baseline="0" dirty="0"/>
                        <a:t>Final Challenge</a:t>
                      </a:r>
                    </a:p>
                  </a:txBody>
                  <a:tcPr>
                    <a:solidFill>
                      <a:srgbClr val="FFFFFF"/>
                    </a:solidFill>
                  </a:tcPr>
                </a:tc>
                <a:tc>
                  <a:txBody>
                    <a:bodyPr/>
                    <a:lstStyle/>
                    <a:p>
                      <a:pPr marL="285750" indent="-285750">
                        <a:buFont typeface="Arial"/>
                        <a:buChar char="•"/>
                      </a:pPr>
                      <a:r>
                        <a:rPr lang="en-US" sz="1200" dirty="0"/>
                        <a:t>Basic Ultrasonic</a:t>
                      </a:r>
                      <a:r>
                        <a:rPr lang="en-US" sz="1200" baseline="0" dirty="0"/>
                        <a:t> Wall Follower</a:t>
                      </a:r>
                    </a:p>
                    <a:p>
                      <a:pPr marL="285750" indent="-285750">
                        <a:buFont typeface="Arial"/>
                        <a:buChar char="•"/>
                      </a:pPr>
                      <a:r>
                        <a:rPr lang="en-US" sz="1200" dirty="0"/>
                        <a:t>Brick Buttons as Sensors</a:t>
                      </a:r>
                    </a:p>
                    <a:p>
                      <a:pPr marL="285750" indent="-285750">
                        <a:buFont typeface="Arial"/>
                        <a:buChar char="•"/>
                      </a:pPr>
                      <a:r>
                        <a:rPr lang="en-US" sz="1200" dirty="0"/>
                        <a:t>Data Wires</a:t>
                      </a:r>
                    </a:p>
                    <a:p>
                      <a:pPr marL="285750" indent="-285750">
                        <a:buFont typeface="Arial"/>
                        <a:buChar char="•"/>
                      </a:pPr>
                      <a:r>
                        <a:rPr lang="en-US" sz="1200" dirty="0"/>
                        <a:t>My Blocks with Inputs</a:t>
                      </a:r>
                      <a:r>
                        <a:rPr lang="en-US" sz="1200" baseline="0" dirty="0"/>
                        <a:t> and </a:t>
                      </a:r>
                      <a:r>
                        <a:rPr lang="en-US" sz="1200" dirty="0"/>
                        <a:t>Outputs</a:t>
                      </a:r>
                    </a:p>
                    <a:p>
                      <a:pPr marL="285750" indent="-285750">
                        <a:buFont typeface="Arial"/>
                        <a:buChar char="•"/>
                      </a:pPr>
                      <a:r>
                        <a:rPr lang="en-US" sz="1200" dirty="0"/>
                        <a:t>Moving</a:t>
                      </a:r>
                      <a:r>
                        <a:rPr lang="en-US" sz="1200" baseline="0" dirty="0"/>
                        <a:t> with My Blocks</a:t>
                      </a:r>
                    </a:p>
                    <a:p>
                      <a:pPr marL="285750" indent="-285750">
                        <a:buFont typeface="Arial"/>
                        <a:buChar char="•"/>
                      </a:pPr>
                      <a:r>
                        <a:rPr lang="en-US" sz="1200" baseline="0" dirty="0"/>
                        <a:t>Turning with My Blocks</a:t>
                      </a:r>
                      <a:endParaRPr lang="en-US" sz="1200" dirty="0"/>
                    </a:p>
                    <a:p>
                      <a:pPr marL="285750" indent="-285750">
                        <a:buFont typeface="Arial"/>
                        <a:buChar char="•"/>
                      </a:pPr>
                      <a:r>
                        <a:rPr lang="en-US" sz="1200" dirty="0"/>
                        <a:t>Color</a:t>
                      </a:r>
                      <a:r>
                        <a:rPr lang="en-US" sz="1200" baseline="0" dirty="0"/>
                        <a:t> Line </a:t>
                      </a:r>
                      <a:r>
                        <a:rPr lang="en-US" sz="1200" dirty="0"/>
                        <a:t>Follower with My Blocks</a:t>
                      </a:r>
                      <a:r>
                        <a:rPr lang="en-US" sz="1200" baseline="0" dirty="0"/>
                        <a:t> </a:t>
                      </a:r>
                      <a:r>
                        <a:rPr lang="en-US" sz="1200" dirty="0"/>
                        <a:t>For Distance</a:t>
                      </a:r>
                    </a:p>
                    <a:p>
                      <a:pPr marL="285750" indent="-285750">
                        <a:buFont typeface="Arial"/>
                        <a:buChar char="•"/>
                      </a:pPr>
                      <a:r>
                        <a:rPr lang="en-US" sz="1200" dirty="0"/>
                        <a:t>Color Line Follower with My Blocks Stops on Color</a:t>
                      </a:r>
                    </a:p>
                    <a:p>
                      <a:pPr marL="285750" indent="-285750">
                        <a:buFont typeface="Arial"/>
                        <a:buChar char="•"/>
                      </a:pPr>
                      <a:r>
                        <a:rPr lang="en-US" sz="1200" dirty="0"/>
                        <a:t>Color Infrared</a:t>
                      </a:r>
                      <a:r>
                        <a:rPr lang="en-US" sz="1200" baseline="0" dirty="0"/>
                        <a:t> Sensor</a:t>
                      </a:r>
                      <a:endParaRPr lang="en-US" sz="1200" dirty="0"/>
                    </a:p>
                    <a:p>
                      <a:pPr marL="285750" indent="-285750">
                        <a:buFont typeface="Arial"/>
                        <a:buChar char="•"/>
                      </a:pPr>
                      <a:r>
                        <a:rPr lang="en-US" sz="1200" dirty="0"/>
                        <a:t>Debugging Techniques</a:t>
                      </a:r>
                    </a:p>
                    <a:p>
                      <a:pPr marL="285750" indent="-285750">
                        <a:buFont typeface="Arial"/>
                        <a:buChar char="•"/>
                      </a:pPr>
                      <a:r>
                        <a:rPr lang="en-US" sz="1200" dirty="0"/>
                        <a:t>Move</a:t>
                      </a:r>
                      <a:r>
                        <a:rPr lang="en-US" sz="1200" baseline="0" dirty="0"/>
                        <a:t> Blocks</a:t>
                      </a:r>
                    </a:p>
                    <a:p>
                      <a:pPr marL="285750" indent="-285750">
                        <a:buFont typeface="Arial"/>
                        <a:buChar char="•"/>
                      </a:pPr>
                      <a:r>
                        <a:rPr lang="en-US" sz="1200" baseline="0" dirty="0"/>
                        <a:t>Reliability Techniques</a:t>
                      </a:r>
                    </a:p>
                    <a:p>
                      <a:pPr marL="285750" indent="-285750">
                        <a:buFont typeface="Arial"/>
                        <a:buChar char="•"/>
                      </a:pPr>
                      <a:r>
                        <a:rPr lang="en-US" sz="1200" baseline="0" dirty="0"/>
                        <a:t>Color Sensor Calibration</a:t>
                      </a:r>
                    </a:p>
                    <a:p>
                      <a:pPr marL="285750" indent="-285750">
                        <a:buFont typeface="Arial"/>
                        <a:buChar char="•"/>
                      </a:pPr>
                      <a:r>
                        <a:rPr lang="en-US" sz="1200" baseline="0" dirty="0"/>
                        <a:t>Variables</a:t>
                      </a:r>
                    </a:p>
                    <a:p>
                      <a:pPr marL="285750" indent="-285750">
                        <a:buFont typeface="Arial"/>
                        <a:buChar char="•"/>
                      </a:pPr>
                      <a:r>
                        <a:rPr lang="en-US" sz="1200" baseline="0" dirty="0"/>
                        <a:t>Logic Operations and Decision Making</a:t>
                      </a:r>
                    </a:p>
                    <a:p>
                      <a:pPr marL="285750" indent="-285750">
                        <a:buFont typeface="Arial"/>
                        <a:buChar char="•"/>
                      </a:pPr>
                      <a:r>
                        <a:rPr lang="en-US" sz="1200" baseline="0" dirty="0"/>
                        <a:t>Intro to Parallel Beams</a:t>
                      </a:r>
                    </a:p>
                    <a:p>
                      <a:pPr marL="0" indent="0">
                        <a:buFont typeface="Arial"/>
                        <a:buNone/>
                      </a:pPr>
                      <a:endParaRPr lang="en-US" sz="1200" dirty="0"/>
                    </a:p>
                  </a:txBody>
                  <a:tcPr>
                    <a:solidFill>
                      <a:srgbClr val="FFFFFF"/>
                    </a:solidFill>
                  </a:tcPr>
                </a:tc>
                <a:tc>
                  <a:txBody>
                    <a:bodyPr/>
                    <a:lstStyle/>
                    <a:p>
                      <a:pPr marL="285750" indent="-285750">
                        <a:buFont typeface="Arial"/>
                        <a:buChar char="•"/>
                      </a:pPr>
                      <a:r>
                        <a:rPr lang="en-US" sz="1200" dirty="0"/>
                        <a:t>Parallel</a:t>
                      </a:r>
                      <a:r>
                        <a:rPr lang="en-US" sz="1200" baseline="0" dirty="0"/>
                        <a:t> Beams Synchronization</a:t>
                      </a:r>
                    </a:p>
                    <a:p>
                      <a:pPr marL="285750" indent="-285750">
                        <a:buFont typeface="Arial"/>
                        <a:buChar char="•"/>
                      </a:pPr>
                      <a:r>
                        <a:rPr lang="en-US" sz="1200" baseline="0" dirty="0"/>
                        <a:t>Arrays</a:t>
                      </a:r>
                    </a:p>
                    <a:p>
                      <a:pPr marL="285750" indent="-285750">
                        <a:buFont typeface="Arial"/>
                        <a:buChar char="•"/>
                      </a:pPr>
                      <a:r>
                        <a:rPr lang="en-US" sz="1200" baseline="0" dirty="0"/>
                        <a:t>Intro to Proportional Control</a:t>
                      </a:r>
                    </a:p>
                    <a:p>
                      <a:pPr marL="285750" indent="-285750">
                        <a:buFont typeface="Arial"/>
                        <a:buChar char="•"/>
                      </a:pPr>
                      <a:r>
                        <a:rPr lang="en-US" sz="1200" baseline="0" dirty="0"/>
                        <a:t>Proportional Line Follower</a:t>
                      </a:r>
                    </a:p>
                    <a:p>
                      <a:pPr marL="285750" indent="-285750">
                        <a:buFont typeface="Arial"/>
                        <a:buChar char="•"/>
                      </a:pPr>
                      <a:r>
                        <a:rPr lang="en-US" sz="1200" baseline="0" dirty="0"/>
                        <a:t>Proportional Control with the Sound Sensor</a:t>
                      </a:r>
                    </a:p>
                    <a:p>
                      <a:pPr marL="285750" indent="-285750">
                        <a:buFont typeface="Arial"/>
                        <a:buChar char="•"/>
                      </a:pPr>
                      <a:r>
                        <a:rPr lang="en-US" sz="1200" baseline="0" dirty="0"/>
                        <a:t>Ramping Up</a:t>
                      </a:r>
                    </a:p>
                    <a:p>
                      <a:pPr marL="285750" indent="-285750">
                        <a:buFont typeface="Arial"/>
                        <a:buChar char="•"/>
                      </a:pPr>
                      <a:r>
                        <a:rPr lang="en-US" sz="1200" baseline="0" dirty="0"/>
                        <a:t>Intro to Gyro Sensor</a:t>
                      </a:r>
                    </a:p>
                    <a:p>
                      <a:pPr marL="285750" indent="-285750">
                        <a:buFont typeface="Arial"/>
                        <a:buChar char="•"/>
                      </a:pPr>
                      <a:r>
                        <a:rPr lang="en-US" sz="1200" baseline="0" dirty="0"/>
                        <a:t>Gyro Sensor Turns</a:t>
                      </a:r>
                    </a:p>
                    <a:p>
                      <a:pPr marL="285750" indent="-285750">
                        <a:buFont typeface="Arial"/>
                        <a:buChar char="•"/>
                      </a:pPr>
                      <a:r>
                        <a:rPr lang="en-US" sz="1200" baseline="0" dirty="0"/>
                        <a:t>Squaring on Lines</a:t>
                      </a:r>
                    </a:p>
                    <a:p>
                      <a:pPr marL="285750" indent="-285750">
                        <a:buFont typeface="Arial"/>
                        <a:buChar char="•"/>
                      </a:pPr>
                      <a:r>
                        <a:rPr lang="en-US" sz="1200" baseline="0" dirty="0"/>
                        <a:t>Stall Detection</a:t>
                      </a:r>
                    </a:p>
                    <a:p>
                      <a:pPr marL="285750" indent="-285750">
                        <a:buFont typeface="Arial"/>
                        <a:buChar char="•"/>
                      </a:pPr>
                      <a:r>
                        <a:rPr lang="en-US" sz="1200" baseline="0" dirty="0"/>
                        <a:t>Menu System</a:t>
                      </a:r>
                    </a:p>
                    <a:p>
                      <a:pPr marL="285750" indent="-285750">
                        <a:buFont typeface="Arial"/>
                        <a:buChar char="•"/>
                      </a:pPr>
                      <a:r>
                        <a:rPr lang="en-US" sz="1200" baseline="0" dirty="0"/>
                        <a:t>Data Logging for Science Experiments</a:t>
                      </a:r>
                    </a:p>
                    <a:p>
                      <a:pPr marL="285750" indent="-285750">
                        <a:buFont typeface="Arial"/>
                        <a:buChar char="•"/>
                      </a:pPr>
                      <a:r>
                        <a:rPr lang="en-US" sz="1200" baseline="0" dirty="0"/>
                        <a:t>Data Logging with Programming Blocks</a:t>
                      </a:r>
                    </a:p>
                    <a:p>
                      <a:pPr marL="285750" indent="-285750">
                        <a:buFont typeface="Arial"/>
                        <a:buChar char="•"/>
                      </a:pPr>
                      <a:r>
                        <a:rPr lang="en-US" sz="1200" baseline="0" dirty="0"/>
                        <a:t>Bluetooth</a:t>
                      </a:r>
                    </a:p>
                    <a:p>
                      <a:pPr marL="285750" indent="-285750">
                        <a:buFont typeface="Arial"/>
                        <a:buChar char="•"/>
                      </a:pPr>
                      <a:r>
                        <a:rPr lang="en-US" sz="1200" baseline="0" dirty="0"/>
                        <a:t>Random Block</a:t>
                      </a:r>
                    </a:p>
                    <a:p>
                      <a:pPr marL="285750" indent="-285750">
                        <a:buFont typeface="Arial"/>
                        <a:buChar char="•"/>
                      </a:pPr>
                      <a:r>
                        <a:rPr lang="en-US" sz="1200" baseline="0" dirty="0"/>
                        <a:t>Downloading and Uploading files</a:t>
                      </a:r>
                      <a:endParaRPr lang="en-US" sz="1200" dirty="0"/>
                    </a:p>
                  </a:txBody>
                  <a:tcPr>
                    <a:solidFill>
                      <a:srgbClr val="FFFFFF"/>
                    </a:solidFill>
                  </a:tcPr>
                </a:tc>
                <a:extLst>
                  <a:ext uri="{0D108BD9-81ED-4DB2-BD59-A6C34878D82A}">
                    <a16:rowId xmlns:a16="http://schemas.microsoft.com/office/drawing/2014/main" val="10001"/>
                  </a:ext>
                </a:extLst>
              </a:tr>
            </a:tbl>
          </a:graphicData>
        </a:graphic>
      </p:graphicFrame>
      <p:sp>
        <p:nvSpPr>
          <p:cNvPr id="4" name="Footer Placeholder 3"/>
          <p:cNvSpPr>
            <a:spLocks noGrp="1"/>
          </p:cNvSpPr>
          <p:nvPr>
            <p:ph type="ftr" sz="quarter" idx="11"/>
          </p:nvPr>
        </p:nvSpPr>
        <p:spPr>
          <a:xfrm>
            <a:off x="457199" y="6492875"/>
            <a:ext cx="3894083" cy="283845"/>
          </a:xfrm>
        </p:spPr>
        <p:txBody>
          <a:bodyPr/>
          <a:lstStyle/>
          <a:p>
            <a:r>
              <a:rPr lang="en-US"/>
              <a:t>Copyright © EV3Lessons.com 2016 (Last edit: 02/10/2017)</a:t>
            </a:r>
          </a:p>
        </p:txBody>
      </p:sp>
      <p:pic>
        <p:nvPicPr>
          <p:cNvPr id="7" name="Picture 6"/>
          <p:cNvPicPr>
            <a:picLocks noChangeAspect="1"/>
          </p:cNvPicPr>
          <p:nvPr/>
        </p:nvPicPr>
        <p:blipFill>
          <a:blip r:embed="rId3"/>
          <a:stretch>
            <a:fillRect/>
          </a:stretch>
        </p:blipFill>
        <p:spPr>
          <a:xfrm>
            <a:off x="4339076" y="1219806"/>
            <a:ext cx="305650" cy="619910"/>
          </a:xfrm>
          <a:prstGeom prst="rect">
            <a:avLst/>
          </a:prstGeom>
        </p:spPr>
      </p:pic>
      <p:pic>
        <p:nvPicPr>
          <p:cNvPr id="10" name="Picture 9"/>
          <p:cNvPicPr>
            <a:picLocks noChangeAspect="1"/>
          </p:cNvPicPr>
          <p:nvPr/>
        </p:nvPicPr>
        <p:blipFill>
          <a:blip r:embed="rId4"/>
          <a:stretch>
            <a:fillRect/>
          </a:stretch>
        </p:blipFill>
        <p:spPr>
          <a:xfrm>
            <a:off x="7138401" y="1219806"/>
            <a:ext cx="301345" cy="637130"/>
          </a:xfrm>
          <a:prstGeom prst="rect">
            <a:avLst/>
          </a:prstGeom>
        </p:spPr>
      </p:pic>
      <p:pic>
        <p:nvPicPr>
          <p:cNvPr id="11" name="Picture 10"/>
          <p:cNvPicPr>
            <a:picLocks noChangeAspect="1"/>
          </p:cNvPicPr>
          <p:nvPr/>
        </p:nvPicPr>
        <p:blipFill>
          <a:blip r:embed="rId5"/>
          <a:stretch>
            <a:fillRect/>
          </a:stretch>
        </p:blipFill>
        <p:spPr>
          <a:xfrm>
            <a:off x="1628775" y="1219806"/>
            <a:ext cx="305650" cy="619910"/>
          </a:xfrm>
          <a:prstGeom prst="rect">
            <a:avLst/>
          </a:prstGeom>
        </p:spPr>
      </p:pic>
    </p:spTree>
    <p:extLst>
      <p:ext uri="{BB962C8B-B14F-4D97-AF65-F5344CB8AC3E}">
        <p14:creationId xmlns:p14="http://schemas.microsoft.com/office/powerpoint/2010/main" val="41756838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o-RO" dirty="0"/>
              <a:t>Lecții bonus</a:t>
            </a:r>
            <a:endParaRPr lang="en-US"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1851097527"/>
              </p:ext>
            </p:extLst>
          </p:nvPr>
        </p:nvGraphicFramePr>
        <p:xfrm>
          <a:off x="607293" y="1373678"/>
          <a:ext cx="4963513" cy="3627120"/>
        </p:xfrm>
        <a:graphic>
          <a:graphicData uri="http://schemas.openxmlformats.org/drawingml/2006/table">
            <a:tbl>
              <a:tblPr firstRow="1" bandRow="1">
                <a:tableStyleId>{69CF1AB2-1976-4502-BF36-3FF5EA218861}</a:tableStyleId>
              </a:tblPr>
              <a:tblGrid>
                <a:gridCol w="4963513">
                  <a:extLst>
                    <a:ext uri="{9D8B030D-6E8A-4147-A177-3AD203B41FA5}">
                      <a16:colId xmlns:a16="http://schemas.microsoft.com/office/drawing/2014/main" val="20000"/>
                    </a:ext>
                  </a:extLst>
                </a:gridCol>
              </a:tblGrid>
              <a:tr h="307366">
                <a:tc>
                  <a:txBody>
                    <a:bodyPr/>
                    <a:lstStyle/>
                    <a:p>
                      <a:pPr algn="ctr"/>
                      <a:r>
                        <a:rPr lang="en-US" sz="1600" dirty="0"/>
                        <a:t>Beyond</a:t>
                      </a:r>
                      <a:endParaRPr lang="en-US" sz="1600" dirty="0">
                        <a:solidFill>
                          <a:schemeClr val="tx1"/>
                        </a:solidFill>
                      </a:endParaRPr>
                    </a:p>
                  </a:txBody>
                  <a:tcPr>
                    <a:solidFill>
                      <a:schemeClr val="bg2">
                        <a:lumMod val="60000"/>
                        <a:lumOff val="40000"/>
                      </a:schemeClr>
                    </a:solidFill>
                  </a:tcPr>
                </a:tc>
                <a:extLst>
                  <a:ext uri="{0D108BD9-81ED-4DB2-BD59-A6C34878D82A}">
                    <a16:rowId xmlns:a16="http://schemas.microsoft.com/office/drawing/2014/main" val="10000"/>
                  </a:ext>
                </a:extLst>
              </a:tr>
              <a:tr h="2862821">
                <a:tc>
                  <a:txBody>
                    <a:bodyPr/>
                    <a:lstStyle/>
                    <a:p>
                      <a:pPr marL="285750" indent="-285750">
                        <a:buFont typeface="Arial"/>
                        <a:buChar char="•"/>
                      </a:pPr>
                      <a:r>
                        <a:rPr lang="en-US" sz="1400" dirty="0"/>
                        <a:t>Importing</a:t>
                      </a:r>
                      <a:r>
                        <a:rPr lang="en-US" sz="1400" baseline="0" dirty="0"/>
                        <a:t> Third-Party </a:t>
                      </a:r>
                      <a:r>
                        <a:rPr lang="en-US" sz="1400" dirty="0"/>
                        <a:t>Blocks</a:t>
                      </a:r>
                    </a:p>
                    <a:p>
                      <a:pPr marL="285750" indent="-285750">
                        <a:buFont typeface="Arial"/>
                        <a:buChar char="•"/>
                      </a:pPr>
                      <a:r>
                        <a:rPr lang="en-US" sz="1400" baseline="0" dirty="0" err="1"/>
                        <a:t>PixyCam</a:t>
                      </a:r>
                      <a:r>
                        <a:rPr lang="en-US" sz="1400" baseline="0" dirty="0"/>
                        <a:t> for MINDSTORMS: Introduction</a:t>
                      </a:r>
                    </a:p>
                    <a:p>
                      <a:pPr marL="285750" indent="-285750">
                        <a:buFont typeface="Arial"/>
                        <a:buChar char="•"/>
                      </a:pPr>
                      <a:r>
                        <a:rPr lang="en-US" sz="1400" baseline="0" dirty="0" err="1"/>
                        <a:t>PixyCam</a:t>
                      </a:r>
                      <a:r>
                        <a:rPr lang="en-US" sz="1400" baseline="0" dirty="0"/>
                        <a:t> for MINDSTORMS: Color Identifier</a:t>
                      </a:r>
                    </a:p>
                    <a:p>
                      <a:pPr marL="285750" indent="-285750">
                        <a:buFont typeface="Arial"/>
                        <a:buChar char="•"/>
                      </a:pPr>
                      <a:r>
                        <a:rPr lang="en-US" sz="1400" baseline="0" dirty="0" err="1"/>
                        <a:t>PixyCam</a:t>
                      </a:r>
                      <a:r>
                        <a:rPr lang="en-US" sz="1400" baseline="0" dirty="0"/>
                        <a:t> for MINDSTORMS: Using Color Codes</a:t>
                      </a:r>
                    </a:p>
                    <a:p>
                      <a:pPr marL="285750" indent="-285750">
                        <a:buFont typeface="Arial"/>
                        <a:buChar char="•"/>
                      </a:pPr>
                      <a:r>
                        <a:rPr lang="en-US" sz="1400" baseline="0" dirty="0" err="1"/>
                        <a:t>Mindsensors</a:t>
                      </a:r>
                      <a:r>
                        <a:rPr lang="en-US" sz="1400" baseline="0" dirty="0"/>
                        <a:t> PSP-</a:t>
                      </a:r>
                      <a:r>
                        <a:rPr lang="en-US" sz="1400" baseline="0" dirty="0" err="1"/>
                        <a:t>Nx</a:t>
                      </a:r>
                      <a:r>
                        <a:rPr lang="en-US" sz="1400" baseline="0" dirty="0"/>
                        <a:t>  Controller: Introduction</a:t>
                      </a:r>
                    </a:p>
                    <a:p>
                      <a:pPr marL="285750" indent="-285750">
                        <a:buFont typeface="Arial"/>
                        <a:buChar char="•"/>
                      </a:pPr>
                      <a:r>
                        <a:rPr lang="en-US" sz="1400" baseline="0" dirty="0" err="1"/>
                        <a:t>Mindsensors</a:t>
                      </a:r>
                      <a:r>
                        <a:rPr lang="en-US" sz="1400" baseline="0" dirty="0"/>
                        <a:t> PSP-</a:t>
                      </a:r>
                      <a:r>
                        <a:rPr lang="en-US" sz="1400" baseline="0" dirty="0" err="1"/>
                        <a:t>Nx</a:t>
                      </a:r>
                      <a:r>
                        <a:rPr lang="en-US" sz="1400" baseline="0" dirty="0"/>
                        <a:t> Controller: Simon Game</a:t>
                      </a:r>
                    </a:p>
                    <a:p>
                      <a:pPr marL="285750" indent="-285750">
                        <a:buFont typeface="Arial"/>
                        <a:buChar char="•"/>
                      </a:pPr>
                      <a:r>
                        <a:rPr lang="en-US" sz="1400" baseline="0" dirty="0"/>
                        <a:t>EV3 Raspberry Pi Communicator</a:t>
                      </a:r>
                    </a:p>
                    <a:p>
                      <a:pPr marL="285750" indent="-285750">
                        <a:buFont typeface="Arial"/>
                        <a:buChar char="•"/>
                      </a:pPr>
                      <a:r>
                        <a:rPr lang="en-US" sz="1400" baseline="0" dirty="0"/>
                        <a:t>Controlling Lights with an EV3</a:t>
                      </a:r>
                    </a:p>
                    <a:p>
                      <a:pPr marL="285750" indent="-285750">
                        <a:buFont typeface="Arial"/>
                        <a:buChar char="•"/>
                      </a:pPr>
                      <a:r>
                        <a:rPr lang="en-US" sz="1400" baseline="0" dirty="0"/>
                        <a:t>Introduction to ev3dev</a:t>
                      </a:r>
                    </a:p>
                    <a:p>
                      <a:pPr marL="285750" indent="-285750">
                        <a:buFont typeface="Arial"/>
                        <a:buChar char="•"/>
                      </a:pPr>
                      <a:r>
                        <a:rPr lang="en-US" sz="1400" baseline="0" dirty="0"/>
                        <a:t>Raspberry Pi and ev3dev Communicator</a:t>
                      </a:r>
                    </a:p>
                    <a:p>
                      <a:pPr marL="285750" indent="-285750">
                        <a:buFont typeface="Arial"/>
                        <a:buChar char="•"/>
                      </a:pPr>
                      <a:r>
                        <a:rPr lang="en-US" sz="1400" baseline="0" dirty="0"/>
                        <a:t>Controlling Lights using ev3dev and Raspberry Pi</a:t>
                      </a:r>
                    </a:p>
                    <a:p>
                      <a:pPr marL="285750" indent="-285750">
                        <a:buFont typeface="Arial"/>
                        <a:buChar char="•"/>
                      </a:pPr>
                      <a:r>
                        <a:rPr lang="en-US" sz="1400" baseline="0" dirty="0"/>
                        <a:t>NXT Light Sensors in EV3</a:t>
                      </a:r>
                    </a:p>
                    <a:p>
                      <a:pPr marL="285750" indent="-285750">
                        <a:buFont typeface="Arial"/>
                        <a:buChar char="•"/>
                      </a:pPr>
                      <a:r>
                        <a:rPr lang="en-US" sz="1400" baseline="0" dirty="0"/>
                        <a:t>Bytecode and VM: Branching Error</a:t>
                      </a:r>
                    </a:p>
                    <a:p>
                      <a:pPr marL="285750" indent="-285750">
                        <a:buFont typeface="Arial"/>
                        <a:buChar char="•"/>
                      </a:pPr>
                      <a:r>
                        <a:rPr lang="en-US" sz="1400" baseline="0" dirty="0"/>
                        <a:t>Synchronized Lights</a:t>
                      </a:r>
                    </a:p>
                    <a:p>
                      <a:pPr marL="285750" indent="-285750">
                        <a:buFont typeface="Arial"/>
                        <a:buChar char="•"/>
                      </a:pPr>
                      <a:endParaRPr lang="en-US" sz="1400" baseline="0" dirty="0"/>
                    </a:p>
                  </a:txBody>
                  <a:tcPr>
                    <a:solidFill>
                      <a:srgbClr val="FFFFFF"/>
                    </a:solidFill>
                  </a:tcPr>
                </a:tc>
                <a:extLst>
                  <a:ext uri="{0D108BD9-81ED-4DB2-BD59-A6C34878D82A}">
                    <a16:rowId xmlns:a16="http://schemas.microsoft.com/office/drawing/2014/main" val="10001"/>
                  </a:ext>
                </a:extLst>
              </a:tr>
            </a:tbl>
          </a:graphicData>
        </a:graphic>
      </p:graphicFrame>
      <p:sp>
        <p:nvSpPr>
          <p:cNvPr id="4" name="Footer Placeholder 3"/>
          <p:cNvSpPr>
            <a:spLocks noGrp="1"/>
          </p:cNvSpPr>
          <p:nvPr>
            <p:ph type="ftr" sz="quarter" idx="11"/>
          </p:nvPr>
        </p:nvSpPr>
        <p:spPr>
          <a:xfrm>
            <a:off x="457199" y="6492875"/>
            <a:ext cx="3894083" cy="283845"/>
          </a:xfrm>
        </p:spPr>
        <p:txBody>
          <a:bodyPr/>
          <a:lstStyle/>
          <a:p>
            <a:r>
              <a:rPr lang="en-US"/>
              <a:t>Copyright © EV3Lessons.com 2016 (Last edit: 02/10/2017)</a:t>
            </a:r>
          </a:p>
        </p:txBody>
      </p:sp>
      <p:pic>
        <p:nvPicPr>
          <p:cNvPr id="3" name="Picture 2"/>
          <p:cNvPicPr>
            <a:picLocks noChangeAspect="1"/>
          </p:cNvPicPr>
          <p:nvPr/>
        </p:nvPicPr>
        <p:blipFill>
          <a:blip r:embed="rId3"/>
          <a:stretch>
            <a:fillRect/>
          </a:stretch>
        </p:blipFill>
        <p:spPr>
          <a:xfrm>
            <a:off x="6127254" y="3807389"/>
            <a:ext cx="2428326" cy="2035660"/>
          </a:xfrm>
          <a:prstGeom prst="rect">
            <a:avLst/>
          </a:prstGeom>
        </p:spPr>
      </p:pic>
      <p:pic>
        <p:nvPicPr>
          <p:cNvPr id="5" name="Picture 4"/>
          <p:cNvPicPr>
            <a:picLocks noChangeAspect="1"/>
          </p:cNvPicPr>
          <p:nvPr/>
        </p:nvPicPr>
        <p:blipFill>
          <a:blip r:embed="rId4"/>
          <a:stretch>
            <a:fillRect/>
          </a:stretch>
        </p:blipFill>
        <p:spPr>
          <a:xfrm>
            <a:off x="6127254" y="1373678"/>
            <a:ext cx="2428326" cy="2035660"/>
          </a:xfrm>
          <a:prstGeom prst="rect">
            <a:avLst/>
          </a:prstGeom>
        </p:spPr>
      </p:pic>
    </p:spTree>
    <p:extLst>
      <p:ext uri="{BB962C8B-B14F-4D97-AF65-F5344CB8AC3E}">
        <p14:creationId xmlns:p14="http://schemas.microsoft.com/office/powerpoint/2010/main" val="16283361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o-RO" dirty="0"/>
              <a:t>STRUCTURA LECȚIEI</a:t>
            </a:r>
            <a:endParaRPr lang="en-US" dirty="0"/>
          </a:p>
        </p:txBody>
      </p:sp>
      <p:sp>
        <p:nvSpPr>
          <p:cNvPr id="3" name="Content Placeholder 2"/>
          <p:cNvSpPr>
            <a:spLocks noGrp="1"/>
          </p:cNvSpPr>
          <p:nvPr>
            <p:ph idx="1"/>
          </p:nvPr>
        </p:nvSpPr>
        <p:spPr/>
        <p:txBody>
          <a:bodyPr>
            <a:normAutofit/>
          </a:bodyPr>
          <a:lstStyle/>
          <a:p>
            <a:pPr marL="457200" indent="-457200">
              <a:buFont typeface="+mj-lt"/>
              <a:buAutoNum type="arabicPeriod"/>
            </a:pPr>
            <a:r>
              <a:rPr lang="ro-RO" dirty="0"/>
              <a:t>Fiecare lecție începe cu o listă de obiective și se încheie cu o provocare</a:t>
            </a:r>
            <a:endParaRPr lang="en-US" dirty="0"/>
          </a:p>
          <a:p>
            <a:pPr marL="457200" indent="-457200">
              <a:buFont typeface="+mj-lt"/>
              <a:buAutoNum type="arabicPeriod"/>
            </a:pPr>
            <a:r>
              <a:rPr lang="ro-RO" dirty="0"/>
              <a:t>Î</a:t>
            </a:r>
            <a:r>
              <a:rPr lang="en-US" dirty="0"/>
              <a:t>n </a:t>
            </a:r>
            <a:r>
              <a:rPr lang="ro-RO" dirty="0"/>
              <a:t>cele mai multe lecții, vă furnizăm indicii de forma unui pseudocod. Elevii care au nevoie de un indiciu să pot uita în Pseudocod.</a:t>
            </a:r>
            <a:endParaRPr lang="en-US" dirty="0"/>
          </a:p>
          <a:p>
            <a:pPr marL="457200" indent="-457200">
              <a:buFont typeface="+mj-lt"/>
              <a:buAutoNum type="arabicPeriod"/>
            </a:pPr>
            <a:r>
              <a:rPr lang="ro-RO" dirty="0"/>
              <a:t>Furnizăm o soluție a provocării de asemenea, dar elevii sunt sfătuiți să încerce să rezolve singuri provocarea înainte de a verifica soluția oferită.</a:t>
            </a:r>
            <a:r>
              <a:rPr lang="en-US" dirty="0"/>
              <a:t> </a:t>
            </a:r>
            <a:r>
              <a:rPr lang="ro-RO" dirty="0"/>
              <a:t>Un ghid de discuții este inclus în fiecare provocare pentru a te ajuta să înțelegi obiectivele pricipale. </a:t>
            </a:r>
            <a:endParaRPr lang="en-US" dirty="0"/>
          </a:p>
          <a:p>
            <a:pPr marL="457200" indent="-457200">
              <a:buFont typeface="+mj-lt"/>
              <a:buAutoNum type="arabicPeriod"/>
            </a:pPr>
            <a:r>
              <a:rPr lang="ro-RO" dirty="0"/>
              <a:t>Unele lecții sunt însoțite de foi de lucru pentru elevi. Mai multe se vor adăuga în timp. </a:t>
            </a:r>
            <a:endParaRPr lang="en-US" dirty="0"/>
          </a:p>
        </p:txBody>
      </p:sp>
      <p:sp>
        <p:nvSpPr>
          <p:cNvPr id="4" name="Footer Placeholder 3"/>
          <p:cNvSpPr>
            <a:spLocks noGrp="1"/>
          </p:cNvSpPr>
          <p:nvPr>
            <p:ph type="ftr" sz="quarter" idx="11"/>
          </p:nvPr>
        </p:nvSpPr>
        <p:spPr>
          <a:xfrm>
            <a:off x="457199" y="6492875"/>
            <a:ext cx="4009697" cy="283845"/>
          </a:xfrm>
        </p:spPr>
        <p:txBody>
          <a:bodyPr/>
          <a:lstStyle/>
          <a:p>
            <a:r>
              <a:rPr lang="en-US"/>
              <a:t>Copyright © EV3Lessons.com 2016 (Last edit: 02/10/2017)</a:t>
            </a:r>
            <a:endParaRPr lang="en-US" dirty="0"/>
          </a:p>
        </p:txBody>
      </p:sp>
    </p:spTree>
    <p:extLst>
      <p:ext uri="{BB962C8B-B14F-4D97-AF65-F5344CB8AC3E}">
        <p14:creationId xmlns:p14="http://schemas.microsoft.com/office/powerpoint/2010/main" val="28204340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CREDITS</a:t>
            </a:r>
          </a:p>
        </p:txBody>
      </p:sp>
      <p:sp>
        <p:nvSpPr>
          <p:cNvPr id="3" name="Content Placeholder 2"/>
          <p:cNvSpPr>
            <a:spLocks noGrp="1"/>
          </p:cNvSpPr>
          <p:nvPr>
            <p:ph idx="1"/>
          </p:nvPr>
        </p:nvSpPr>
        <p:spPr>
          <a:xfrm>
            <a:off x="457200" y="1317983"/>
            <a:ext cx="8324850" cy="1806217"/>
          </a:xfrm>
        </p:spPr>
        <p:txBody>
          <a:bodyPr>
            <a:normAutofit fontScale="92500" lnSpcReduction="10000"/>
          </a:bodyPr>
          <a:lstStyle/>
          <a:p>
            <a:r>
              <a:rPr lang="ro-RO" sz="2000" dirty="0"/>
              <a:t>Această lecție de Mindstorms a fost realizată de </a:t>
            </a:r>
            <a:r>
              <a:rPr lang="en-US" sz="2000" dirty="0"/>
              <a:t>Sanjay </a:t>
            </a:r>
            <a:r>
              <a:rPr lang="en-US" sz="2000" dirty="0" err="1"/>
              <a:t>Seshan</a:t>
            </a:r>
            <a:r>
              <a:rPr lang="en-US" sz="2000" dirty="0"/>
              <a:t> </a:t>
            </a:r>
            <a:r>
              <a:rPr lang="ro-RO" sz="2000" dirty="0"/>
              <a:t>și</a:t>
            </a:r>
            <a:r>
              <a:rPr lang="en-US" sz="2000" dirty="0"/>
              <a:t> Arvind </a:t>
            </a:r>
            <a:r>
              <a:rPr lang="en-US" sz="2000" dirty="0" err="1"/>
              <a:t>Seshan</a:t>
            </a:r>
            <a:r>
              <a:rPr lang="ro-RO" sz="2000" dirty="0"/>
              <a:t>.</a:t>
            </a:r>
          </a:p>
          <a:p>
            <a:r>
              <a:rPr lang="ro-RO" sz="2000" dirty="0"/>
              <a:t>Mai multe lecții sunt disponibile pe ev3lessons.com</a:t>
            </a:r>
          </a:p>
          <a:p>
            <a:r>
              <a:rPr lang="ro-RO" sz="2000" dirty="0"/>
              <a:t>Această lecție a fost tradusă în limba română de echipa de robotică FTC – ROSOPHIA #21455 RO20</a:t>
            </a:r>
            <a:endParaRPr lang="en-US" sz="2000" dirty="0"/>
          </a:p>
        </p:txBody>
      </p:sp>
      <p:sp>
        <p:nvSpPr>
          <p:cNvPr id="4" name="Footer Placeholder 3"/>
          <p:cNvSpPr>
            <a:spLocks noGrp="1"/>
          </p:cNvSpPr>
          <p:nvPr>
            <p:ph type="ftr" sz="quarter" idx="11"/>
          </p:nvPr>
        </p:nvSpPr>
        <p:spPr/>
        <p:txBody>
          <a:bodyPr/>
          <a:lstStyle/>
          <a:p>
            <a:r>
              <a:rPr lang="en-US"/>
              <a:t>Copyright © EV3Lessons.com 2016 (Last edit: 02/10/2017)</a:t>
            </a:r>
          </a:p>
        </p:txBody>
      </p:sp>
      <p:sp>
        <p:nvSpPr>
          <p:cNvPr id="5" name="Rectangle 4"/>
          <p:cNvSpPr>
            <a:spLocks noChangeArrowheads="1"/>
          </p:cNvSpPr>
          <p:nvPr/>
        </p:nvSpPr>
        <p:spPr bwMode="auto">
          <a:xfrm>
            <a:off x="457199" y="4630535"/>
            <a:ext cx="7913347" cy="923330"/>
          </a:xfrm>
          <a:prstGeom prst="rect">
            <a:avLst/>
          </a:prstGeom>
          <a:solidFill>
            <a:srgbClr val="F5F5F5"/>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4374B7"/>
                </a:solidFill>
                <a:effectLst/>
                <a:latin typeface="Helvetica Neue"/>
              </a:rPr>
              <a:t>                         </a:t>
            </a:r>
            <a:br>
              <a:rPr kumimoji="0" lang="en-US" altLang="en-US" sz="1600" b="0" i="0" u="none" strike="noStrike" cap="none" normalizeH="0" baseline="0" dirty="0">
                <a:ln>
                  <a:noFill/>
                </a:ln>
                <a:solidFill>
                  <a:schemeClr val="tx1"/>
                </a:solidFill>
                <a:effectLst/>
              </a:rPr>
            </a:br>
            <a:r>
              <a:rPr kumimoji="0" lang="en-US" altLang="en-US" sz="2000" b="0" i="0" u="none" strike="noStrike" cap="none" normalizeH="0" baseline="0" dirty="0">
                <a:ln>
                  <a:noFill/>
                </a:ln>
                <a:solidFill>
                  <a:srgbClr val="000000"/>
                </a:solidFill>
                <a:effectLst/>
                <a:latin typeface="Helvetica Neue"/>
              </a:rPr>
              <a:t>This work is licensed under a </a:t>
            </a:r>
            <a:r>
              <a:rPr kumimoji="0" lang="en-US" altLang="en-US" sz="2000" b="0" i="0" u="none" strike="noStrike" cap="none" normalizeH="0" baseline="0" dirty="0">
                <a:ln>
                  <a:noFill/>
                </a:ln>
                <a:solidFill>
                  <a:srgbClr val="4374B7"/>
                </a:solidFill>
                <a:effectLst/>
                <a:latin typeface="Helvetica Neue"/>
                <a:hlinkClick r:id="rId2"/>
              </a:rPr>
              <a:t>Creative Commons Attribution-</a:t>
            </a:r>
            <a:r>
              <a:rPr kumimoji="0" lang="en-US" altLang="en-US" sz="2000" b="0" i="0" u="none" strike="noStrike" cap="none" normalizeH="0" baseline="0" dirty="0" err="1">
                <a:ln>
                  <a:noFill/>
                </a:ln>
                <a:solidFill>
                  <a:srgbClr val="4374B7"/>
                </a:solidFill>
                <a:effectLst/>
                <a:latin typeface="Helvetica Neue"/>
                <a:hlinkClick r:id="rId2"/>
              </a:rPr>
              <a:t>NonCommercial</a:t>
            </a:r>
            <a:r>
              <a:rPr kumimoji="0" lang="en-US" altLang="en-US" sz="2000" b="0" i="0" u="none" strike="noStrike" cap="none" normalizeH="0" baseline="0" dirty="0">
                <a:ln>
                  <a:noFill/>
                </a:ln>
                <a:solidFill>
                  <a:srgbClr val="4374B7"/>
                </a:solidFill>
                <a:effectLst/>
                <a:latin typeface="Helvetica Neue"/>
                <a:hlinkClick r:id="rId2"/>
              </a:rPr>
              <a:t>-</a:t>
            </a:r>
            <a:r>
              <a:rPr kumimoji="0" lang="en-US" altLang="en-US" sz="2000" b="0" i="0" u="none" strike="noStrike" cap="none" normalizeH="0" baseline="0" dirty="0" err="1">
                <a:ln>
                  <a:noFill/>
                </a:ln>
                <a:solidFill>
                  <a:srgbClr val="4374B7"/>
                </a:solidFill>
                <a:effectLst/>
                <a:latin typeface="Helvetica Neue"/>
                <a:hlinkClick r:id="rId2"/>
              </a:rPr>
              <a:t>ShareAlike</a:t>
            </a:r>
            <a:r>
              <a:rPr kumimoji="0" lang="en-US" altLang="en-US" sz="2000" b="0" i="0" u="none" strike="noStrike" cap="none" normalizeH="0" baseline="0" dirty="0">
                <a:ln>
                  <a:noFill/>
                </a:ln>
                <a:solidFill>
                  <a:srgbClr val="4374B7"/>
                </a:solidFill>
                <a:effectLst/>
                <a:latin typeface="Helvetica Neue"/>
                <a:hlinkClick r:id="rId2"/>
              </a:rPr>
              <a:t> 4.0 International License</a:t>
            </a:r>
            <a:r>
              <a:rPr kumimoji="0" lang="en-US" altLang="en-US" sz="2000" b="0" i="0" u="none" strike="noStrike" cap="none" normalizeH="0" baseline="0" dirty="0">
                <a:ln>
                  <a:noFill/>
                </a:ln>
                <a:solidFill>
                  <a:srgbClr val="000000"/>
                </a:solidFill>
                <a:effectLst/>
                <a:latin typeface="Helvetica Neue"/>
              </a:rPr>
              <a:t>.</a:t>
            </a:r>
            <a:r>
              <a:rPr kumimoji="0" lang="en-US" altLang="en-US" sz="1600" b="0" i="0" u="none" strike="noStrike" cap="none" normalizeH="0" baseline="0" dirty="0">
                <a:ln>
                  <a:noFill/>
                </a:ln>
                <a:solidFill>
                  <a:schemeClr val="tx1"/>
                </a:solidFill>
                <a:effectLst/>
              </a:rPr>
              <a:t> </a:t>
            </a:r>
            <a:endParaRPr kumimoji="0" lang="en-US" altLang="en-US" sz="2000" b="0" i="0" u="none" strike="noStrike" cap="none" normalizeH="0" baseline="0" dirty="0">
              <a:ln>
                <a:noFill/>
              </a:ln>
              <a:solidFill>
                <a:srgbClr val="4374B7"/>
              </a:solidFill>
              <a:effectLst/>
              <a:latin typeface="Helvetica Neue"/>
            </a:endParaRPr>
          </a:p>
        </p:txBody>
      </p:sp>
      <p:pic>
        <p:nvPicPr>
          <p:cNvPr id="6" name="Picture 5" descr="Creative Commons License">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99211" y="3247882"/>
            <a:ext cx="2161449" cy="761422"/>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123723460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ssential">
  <a:themeElements>
    <a:clrScheme name="Essential">
      <a:dk1>
        <a:srgbClr val="000000"/>
      </a:dk1>
      <a:lt1>
        <a:srgbClr val="FFFFFF"/>
      </a:lt1>
      <a:dk2>
        <a:srgbClr val="D1282E"/>
      </a:dk2>
      <a:lt2>
        <a:srgbClr val="C8C8B1"/>
      </a:lt2>
      <a:accent1>
        <a:srgbClr val="7A7A7A"/>
      </a:accent1>
      <a:accent2>
        <a:srgbClr val="F5C201"/>
      </a:accent2>
      <a:accent3>
        <a:srgbClr val="526DB0"/>
      </a:accent3>
      <a:accent4>
        <a:srgbClr val="989AAC"/>
      </a:accent4>
      <a:accent5>
        <a:srgbClr val="DC5924"/>
      </a:accent5>
      <a:accent6>
        <a:srgbClr val="B4B392"/>
      </a:accent6>
      <a:hlink>
        <a:srgbClr val="CC9900"/>
      </a:hlink>
      <a:folHlink>
        <a:srgbClr val="969696"/>
      </a:folHlink>
    </a:clrScheme>
    <a:fontScheme name="Essential">
      <a:majorFont>
        <a:latin typeface="Arial Black"/>
        <a:ea typeface=""/>
        <a:cs typeface=""/>
        <a:font script="Jpan" typeface="ＭＳ Ｐゴシック"/>
        <a:font script="Hang" typeface="HY견고딕"/>
        <a:font script="Hans" typeface="微软雅黑"/>
        <a:font script="Hant" typeface="微軟正黑體"/>
        <a:font script="Arab" typeface="Tahoma"/>
        <a:font script="Hebr" typeface="Tahoma"/>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sential">
      <a:fillStyleLst>
        <a:solidFill>
          <a:schemeClr val="phClr"/>
        </a:solidFill>
        <a:gradFill rotWithShape="1">
          <a:gsLst>
            <a:gs pos="0">
              <a:schemeClr val="phClr">
                <a:tint val="60000"/>
                <a:satMod val="250000"/>
              </a:schemeClr>
            </a:gs>
            <a:gs pos="35000">
              <a:schemeClr val="phClr">
                <a:tint val="47000"/>
                <a:satMod val="275000"/>
              </a:schemeClr>
            </a:gs>
            <a:gs pos="100000">
              <a:schemeClr val="phClr">
                <a:tint val="25000"/>
                <a:satMod val="300000"/>
              </a:schemeClr>
            </a:gs>
          </a:gsLst>
          <a:lin ang="16200000" scaled="1"/>
        </a:gradFill>
        <a:solidFill>
          <a:schemeClr val="phClr">
            <a:satMod val="110000"/>
          </a:schemeClr>
        </a:solidFill>
      </a:fillStyleLst>
      <a:lnStyleLst>
        <a:ln w="12700" cap="flat" cmpd="sng" algn="ctr">
          <a:solidFill>
            <a:schemeClr val="phClr">
              <a:shade val="95000"/>
              <a:satMod val="105000"/>
            </a:schemeClr>
          </a:solidFill>
          <a:prstDash val="solid"/>
        </a:ln>
        <a:ln w="28575" cap="flat" cmpd="sng" algn="ctr">
          <a:solidFill>
            <a:schemeClr val="phClr"/>
          </a:solidFill>
          <a:prstDash val="solid"/>
        </a:ln>
        <a:ln w="41275" cap="flat" cmpd="sng" algn="ctr">
          <a:solidFill>
            <a:schemeClr val="phClr"/>
          </a:solidFill>
          <a:prstDash val="solid"/>
        </a:ln>
      </a:lnStyleLst>
      <a:effectStyleLst>
        <a:effectStyle>
          <a:effectLst/>
        </a:effectStyle>
        <a:effectStyle>
          <a:effectLst>
            <a:outerShdw blurRad="39999" dist="23000" algn="bl" rotWithShape="0">
              <a:srgbClr val="000000">
                <a:alpha val="40000"/>
              </a:srgbClr>
            </a:outerShdw>
          </a:effectLst>
        </a:effectStyle>
        <a:effectStyle>
          <a:effectLst>
            <a:outerShdw blurRad="38100" dist="19050" algn="bl" rotWithShape="0">
              <a:srgbClr val="000000">
                <a:alpha val="60000"/>
              </a:srgbClr>
            </a:outerShdw>
          </a:effectLst>
          <a:scene3d>
            <a:camera prst="orthographicFront">
              <a:rot lat="0" lon="0" rev="0"/>
            </a:camera>
            <a:lightRig rig="balanced" dir="l"/>
          </a:scene3d>
          <a:sp3d prstMaterial="plastic">
            <a:bevelT w="38100" h="31750"/>
          </a:sp3d>
        </a:effectStyle>
      </a:effectStyleLst>
      <a:bgFillStyleLst>
        <a:solidFill>
          <a:schemeClr val="phClr"/>
        </a:solidFill>
        <a:blipFill rotWithShape="1">
          <a:blip xmlns:r="http://schemas.openxmlformats.org/officeDocument/2006/relationships" r:embed="rId1">
            <a:duotone>
              <a:schemeClr val="phClr">
                <a:tint val="96000"/>
              </a:schemeClr>
              <a:schemeClr val="phClr">
                <a:shade val="94000"/>
              </a:schemeClr>
            </a:duotone>
          </a:blip>
          <a:tile tx="0" ty="0" sx="100000" sy="100000" flip="none" algn="tl"/>
        </a:blipFill>
        <a:gradFill rotWithShape="1">
          <a:gsLst>
            <a:gs pos="0">
              <a:schemeClr val="phClr">
                <a:tint val="84000"/>
                <a:satMod val="110000"/>
              </a:schemeClr>
            </a:gs>
            <a:gs pos="44000">
              <a:schemeClr val="phClr">
                <a:tint val="93000"/>
                <a:satMod val="115000"/>
              </a:schemeClr>
            </a:gs>
            <a:gs pos="100000">
              <a:schemeClr val="phClr">
                <a:tint val="100000"/>
                <a:shade val="59000"/>
                <a:satMod val="120000"/>
              </a:schemeClr>
            </a:gs>
          </a:gsLst>
          <a:path path="circle">
            <a:fillToRect l="40000" t="60000" r="60000" b="40000"/>
          </a:path>
        </a:gradFill>
      </a:bgFillStyleLst>
    </a:fmtScheme>
  </a:themeElements>
  <a:objectDefaults/>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Essential.thmx</Template>
  <TotalTime>6512</TotalTime>
  <Words>889</Words>
  <Application>Microsoft Office PowerPoint</Application>
  <PresentationFormat>On-screen Show (4:3)</PresentationFormat>
  <Paragraphs>113</Paragraphs>
  <Slides>7</Slides>
  <Notes>3</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7</vt:i4>
      </vt:variant>
    </vt:vector>
  </HeadingPairs>
  <TitlesOfParts>
    <vt:vector size="14" baseType="lpstr">
      <vt:lpstr>Arial</vt:lpstr>
      <vt:lpstr>Arial Black</vt:lpstr>
      <vt:lpstr>Calibri</vt:lpstr>
      <vt:lpstr>Calibri Light</vt:lpstr>
      <vt:lpstr>Helvetica Neue</vt:lpstr>
      <vt:lpstr>Essential</vt:lpstr>
      <vt:lpstr>Custom Design</vt:lpstr>
      <vt:lpstr>Beginner programming Lesson</vt:lpstr>
      <vt:lpstr>Privire de ansamblu asupra site-ului</vt:lpstr>
      <vt:lpstr>Descrirea lecțiilor</vt:lpstr>
      <vt:lpstr>Lecțiile de bază ale programării</vt:lpstr>
      <vt:lpstr>Lecții bonus</vt:lpstr>
      <vt:lpstr>STRUCTURA LECȚIEI</vt:lpstr>
      <vt:lpstr>CREDITS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Adnim</cp:lastModifiedBy>
  <cp:revision>49</cp:revision>
  <dcterms:created xsi:type="dcterms:W3CDTF">2014-08-07T02:19:13Z</dcterms:created>
  <dcterms:modified xsi:type="dcterms:W3CDTF">2023-08-30T19:47:53Z</dcterms:modified>
</cp:coreProperties>
</file>